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9" r:id="rId1"/>
  </p:sldMasterIdLst>
  <p:notesMasterIdLst>
    <p:notesMasterId r:id="rId48"/>
  </p:notesMasterIdLst>
  <p:sldIdLst>
    <p:sldId id="272" r:id="rId2"/>
    <p:sldId id="277"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323" r:id="rId17"/>
    <p:sldId id="324" r:id="rId18"/>
    <p:sldId id="293" r:id="rId19"/>
    <p:sldId id="294" r:id="rId20"/>
    <p:sldId id="295" r:id="rId21"/>
    <p:sldId id="296" r:id="rId22"/>
    <p:sldId id="297" r:id="rId23"/>
    <p:sldId id="298" r:id="rId24"/>
    <p:sldId id="299" r:id="rId25"/>
    <p:sldId id="300" r:id="rId26"/>
    <p:sldId id="301" r:id="rId27"/>
    <p:sldId id="325" r:id="rId28"/>
    <p:sldId id="326" r:id="rId29"/>
    <p:sldId id="304" r:id="rId30"/>
    <p:sldId id="305" r:id="rId31"/>
    <p:sldId id="307" r:id="rId32"/>
    <p:sldId id="309" r:id="rId33"/>
    <p:sldId id="310" r:id="rId34"/>
    <p:sldId id="311" r:id="rId35"/>
    <p:sldId id="312" r:id="rId36"/>
    <p:sldId id="313" r:id="rId37"/>
    <p:sldId id="330" r:id="rId38"/>
    <p:sldId id="316" r:id="rId39"/>
    <p:sldId id="317" r:id="rId40"/>
    <p:sldId id="331" r:id="rId41"/>
    <p:sldId id="332" r:id="rId42"/>
    <p:sldId id="318" r:id="rId43"/>
    <p:sldId id="334" r:id="rId44"/>
    <p:sldId id="273" r:id="rId45"/>
    <p:sldId id="327" r:id="rId46"/>
    <p:sldId id="328" r:id="rId4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FFFFCC"/>
    <a:srgbClr val="996633"/>
    <a:srgbClr val="777777"/>
    <a:srgbClr val="339966"/>
    <a:srgbClr val="333399"/>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715" autoAdjust="0"/>
    <p:restoredTop sz="72806" autoAdjust="0"/>
  </p:normalViewPr>
  <p:slideViewPr>
    <p:cSldViewPr snapToGrid="0">
      <p:cViewPr>
        <p:scale>
          <a:sx n="64" d="100"/>
          <a:sy n="64" d="100"/>
        </p:scale>
        <p:origin x="-2034" y="-144"/>
      </p:cViewPr>
      <p:guideLst>
        <p:guide orient="horz" pos="3610"/>
        <p:guide pos="554"/>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2592" y="85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717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C2209EB-DDAC-4A77-82BC-C20214603A8B}" type="slidenum">
              <a:rPr lang="en-US" altLang="en-US"/>
              <a:pPr/>
              <a:t>‹#›</a:t>
            </a:fld>
            <a:endParaRPr lang="en-US" altLang="en-US"/>
          </a:p>
        </p:txBody>
      </p:sp>
    </p:spTree>
    <p:extLst>
      <p:ext uri="{BB962C8B-B14F-4D97-AF65-F5344CB8AC3E}">
        <p14:creationId xmlns:p14="http://schemas.microsoft.com/office/powerpoint/2010/main" val="5274283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AF0BCF-39C6-4110-9F45-64BB7AA3870B}" type="slidenum">
              <a:rPr lang="en-US" altLang="en-US"/>
              <a:pPr/>
              <a:t>0</a:t>
            </a:fld>
            <a:endParaRPr lang="en-US" altLang="en-US"/>
          </a:p>
        </p:txBody>
      </p:sp>
      <p:sp>
        <p:nvSpPr>
          <p:cNvPr id="45058" name="Rectangle 2"/>
          <p:cNvSpPr>
            <a:spLocks noRo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24EB223-F610-417B-AA01-275EEE6423A6}" type="slidenum">
              <a:rPr lang="en-US" altLang="en-US"/>
              <a:pPr/>
              <a:t>9</a:t>
            </a:fld>
            <a:endParaRPr lang="en-US" altLang="en-US"/>
          </a:p>
        </p:txBody>
      </p:sp>
      <p:sp>
        <p:nvSpPr>
          <p:cNvPr id="7065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39D214E9-D1BA-47EE-80D7-B19CF442A748}" type="slidenum">
              <a:rPr lang="en-US" altLang="en-US" sz="1200">
                <a:cs typeface="Arial" charset="0"/>
              </a:rPr>
              <a:pPr algn="r"/>
              <a:t>9</a:t>
            </a:fld>
            <a:endParaRPr lang="en-US" altLang="en-US" sz="1200">
              <a:cs typeface="Arial" charset="0"/>
            </a:endParaRPr>
          </a:p>
        </p:txBody>
      </p:sp>
      <p:sp>
        <p:nvSpPr>
          <p:cNvPr id="70659" name="Rectangle 2"/>
          <p:cNvSpPr>
            <a:spLocks noRot="1" noChangeArrowheads="1" noTextEdit="1"/>
          </p:cNvSpPr>
          <p:nvPr>
            <p:ph type="sldImg"/>
          </p:nvPr>
        </p:nvSpPr>
        <p:spPr>
          <a:xfrm>
            <a:off x="1143000" y="534988"/>
            <a:ext cx="4572000" cy="3429000"/>
          </a:xfrm>
          <a:ln/>
        </p:spPr>
      </p:sp>
      <p:sp>
        <p:nvSpPr>
          <p:cNvPr id="70660" name="Rectangle 3"/>
          <p:cNvSpPr>
            <a:spLocks noGrp="1" noChangeArrowheads="1"/>
          </p:cNvSpPr>
          <p:nvPr>
            <p:ph type="body" idx="1"/>
          </p:nvPr>
        </p:nvSpPr>
        <p:spPr>
          <a:xfrm>
            <a:off x="685800" y="4248150"/>
            <a:ext cx="5486400" cy="4210050"/>
          </a:xfrm>
        </p:spPr>
        <p:txBody>
          <a:bodyPr/>
          <a:lstStyle/>
          <a:p>
            <a:r>
              <a:rPr lang="en-US" altLang="en-US"/>
              <a:t>The area of any rectangle equals base times height.  </a:t>
            </a:r>
          </a:p>
          <a:p>
            <a:endParaRPr lang="en-US" altLang="en-US"/>
          </a:p>
          <a:p>
            <a:r>
              <a:rPr lang="en-US" altLang="en-US"/>
              <a:t>For the green rectangle on this slide, </a:t>
            </a:r>
          </a:p>
          <a:p>
            <a:r>
              <a:rPr lang="en-US" altLang="en-US"/>
              <a:t>	base = 1 </a:t>
            </a:r>
          </a:p>
          <a:p>
            <a:r>
              <a:rPr lang="en-US" altLang="en-US"/>
              <a:t>	height = $300 – 260 = $40</a:t>
            </a:r>
          </a:p>
          <a:p>
            <a:r>
              <a:rPr lang="en-US" altLang="en-US"/>
              <a:t>	area = 1 x $40 = $40</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127529E-57DE-4257-9552-0D8AC4467348}" type="slidenum">
              <a:rPr lang="en-US" altLang="en-US"/>
              <a:pPr/>
              <a:t>10</a:t>
            </a:fld>
            <a:endParaRPr lang="en-US" altLang="en-US"/>
          </a:p>
        </p:txBody>
      </p:sp>
      <p:sp>
        <p:nvSpPr>
          <p:cNvPr id="7270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3113C6B0-5434-4D23-8BFA-CA163A4F3EB7}" type="slidenum">
              <a:rPr lang="en-US" altLang="en-US" sz="1200">
                <a:cs typeface="Arial" charset="0"/>
              </a:rPr>
              <a:pPr algn="r"/>
              <a:t>10</a:t>
            </a:fld>
            <a:endParaRPr lang="en-US" altLang="en-US" sz="1200">
              <a:cs typeface="Arial" charset="0"/>
            </a:endParaRPr>
          </a:p>
        </p:txBody>
      </p:sp>
      <p:sp>
        <p:nvSpPr>
          <p:cNvPr id="72707" name="Rectangle 2"/>
          <p:cNvSpPr>
            <a:spLocks noRot="1" noChangeArrowheads="1" noTextEdit="1"/>
          </p:cNvSpPr>
          <p:nvPr>
            <p:ph type="sldImg"/>
          </p:nvPr>
        </p:nvSpPr>
        <p:spPr>
          <a:xfrm>
            <a:off x="1143000" y="534988"/>
            <a:ext cx="4572000" cy="3429000"/>
          </a:xfrm>
          <a:ln/>
        </p:spPr>
      </p:sp>
      <p:sp>
        <p:nvSpPr>
          <p:cNvPr id="72708" name="Rectangle 3"/>
          <p:cNvSpPr>
            <a:spLocks noGrp="1" noChangeArrowheads="1"/>
          </p:cNvSpPr>
          <p:nvPr>
            <p:ph type="body" idx="1"/>
          </p:nvPr>
        </p:nvSpPr>
        <p:spPr>
          <a:xfrm>
            <a:off x="685800" y="4248150"/>
            <a:ext cx="5486400" cy="4210050"/>
          </a:xfrm>
        </p:spPr>
        <p:txBody>
          <a:bodyPr/>
          <a:lstStyle/>
          <a:p>
            <a:r>
              <a:rPr lang="en-US" altLang="en-US"/>
              <a:t>The entire green area (total CS) can be divided into two rectangles:  </a:t>
            </a:r>
          </a:p>
          <a:p>
            <a:endParaRPr lang="en-US" altLang="en-US"/>
          </a:p>
          <a:p>
            <a:r>
              <a:rPr lang="en-US" altLang="en-US"/>
              <a:t>The first (and leftmost) represents Flea’s CS.  It has a height of $80 and a width of 1. </a:t>
            </a:r>
          </a:p>
          <a:p>
            <a:endParaRPr lang="en-US" altLang="en-US"/>
          </a:p>
          <a:p>
            <a:r>
              <a:rPr lang="en-US" altLang="en-US"/>
              <a:t>The second represents Anthony’s CS.  It has a height of $30 and a width of 1.  </a:t>
            </a:r>
          </a:p>
          <a:p>
            <a:endParaRPr lang="en-US" altLang="en-US"/>
          </a:p>
          <a:p>
            <a:r>
              <a:rPr lang="en-US" altLang="en-US"/>
              <a:t>The sum of these two rectangular areas equals total CS.  </a:t>
            </a:r>
          </a:p>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E04D796-7345-48BB-BB84-604EB866CDFE}" type="slidenum">
              <a:rPr lang="en-US" altLang="en-US"/>
              <a:pPr/>
              <a:t>11</a:t>
            </a:fld>
            <a:endParaRPr lang="en-US" altLang="en-US"/>
          </a:p>
        </p:txBody>
      </p:sp>
      <p:sp>
        <p:nvSpPr>
          <p:cNvPr id="7475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18EB1E86-9549-49DB-ACF3-815595C46821}" type="slidenum">
              <a:rPr lang="en-US" altLang="en-US" sz="1200">
                <a:cs typeface="Arial" charset="0"/>
              </a:rPr>
              <a:pPr algn="r"/>
              <a:t>11</a:t>
            </a:fld>
            <a:endParaRPr lang="en-US" altLang="en-US" sz="1200">
              <a:cs typeface="Arial" charset="0"/>
            </a:endParaRPr>
          </a:p>
        </p:txBody>
      </p:sp>
      <p:sp>
        <p:nvSpPr>
          <p:cNvPr id="74755" name="Rectangle 2"/>
          <p:cNvSpPr>
            <a:spLocks noRot="1" noChangeArrowheads="1" noTextEdit="1"/>
          </p:cNvSpPr>
          <p:nvPr>
            <p:ph type="sldImg"/>
          </p:nvPr>
        </p:nvSpPr>
        <p:spPr>
          <a:xfrm>
            <a:off x="1143000" y="534988"/>
            <a:ext cx="4572000" cy="3429000"/>
          </a:xfrm>
          <a:ln/>
        </p:spPr>
      </p:sp>
      <p:sp>
        <p:nvSpPr>
          <p:cNvPr id="74756" name="Rectangle 3"/>
          <p:cNvSpPr>
            <a:spLocks noGrp="1" noChangeArrowheads="1"/>
          </p:cNvSpPr>
          <p:nvPr>
            <p:ph type="body" idx="1"/>
          </p:nvPr>
        </p:nvSpPr>
        <p:spPr>
          <a:xfrm>
            <a:off x="685800" y="4248150"/>
            <a:ext cx="5486400" cy="4210050"/>
          </a:xfrm>
        </p:spPr>
        <p:txBody>
          <a:bodyPr/>
          <a:lstStyle/>
          <a:p>
            <a:r>
              <a:rPr lang="en-US" altLang="en-US"/>
              <a:t>The text in the yellow box summarizes the lesson of the two preceding slides.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FB76972-6FAA-4D75-865F-CF5CB254DB0F}" type="slidenum">
              <a:rPr lang="en-US" altLang="en-US"/>
              <a:pPr/>
              <a:t>12</a:t>
            </a:fld>
            <a:endParaRPr lang="en-US" altLang="en-US"/>
          </a:p>
        </p:txBody>
      </p:sp>
      <p:sp>
        <p:nvSpPr>
          <p:cNvPr id="7680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96979451-D33E-496C-A2E9-143E30D709CA}" type="slidenum">
              <a:rPr lang="en-US" altLang="en-US" sz="1200">
                <a:cs typeface="Arial" charset="0"/>
              </a:rPr>
              <a:pPr algn="r"/>
              <a:t>12</a:t>
            </a:fld>
            <a:endParaRPr lang="en-US" altLang="en-US" sz="1200">
              <a:cs typeface="Arial" charset="0"/>
            </a:endParaRPr>
          </a:p>
        </p:txBody>
      </p:sp>
      <p:sp>
        <p:nvSpPr>
          <p:cNvPr id="76803" name="Rectangle 2"/>
          <p:cNvSpPr>
            <a:spLocks noRot="1" noChangeArrowheads="1" noTextEdit="1"/>
          </p:cNvSpPr>
          <p:nvPr>
            <p:ph type="sldImg"/>
          </p:nvPr>
        </p:nvSpPr>
        <p:spPr>
          <a:xfrm>
            <a:off x="1143000" y="534988"/>
            <a:ext cx="4572000" cy="3429000"/>
          </a:xfrm>
          <a:ln/>
        </p:spPr>
      </p:sp>
      <p:sp>
        <p:nvSpPr>
          <p:cNvPr id="76804" name="Rectangle 3"/>
          <p:cNvSpPr>
            <a:spLocks noGrp="1" noChangeArrowheads="1"/>
          </p:cNvSpPr>
          <p:nvPr>
            <p:ph type="body" idx="1"/>
          </p:nvPr>
        </p:nvSpPr>
        <p:spPr>
          <a:xfrm>
            <a:off x="685800" y="4248150"/>
            <a:ext cx="5486400" cy="4210050"/>
          </a:xfrm>
        </p:spPr>
        <p:txBody>
          <a:bodyPr/>
          <a:lstStyle/>
          <a:p>
            <a:r>
              <a:rPr lang="en-US" altLang="en-US"/>
              <a:t>In “normal” or edit mode, the text appears to overlap with the vertical axis label.  Don’t worry – in “Slide Show” or presentation mode, the axis labels disappear before the text appears.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1D238DA-D7D6-4AE4-85E9-871A051DFDD4}" type="slidenum">
              <a:rPr lang="en-US" altLang="en-US"/>
              <a:pPr/>
              <a:t>13</a:t>
            </a:fld>
            <a:endParaRPr lang="en-US" altLang="en-US"/>
          </a:p>
        </p:txBody>
      </p:sp>
      <p:sp>
        <p:nvSpPr>
          <p:cNvPr id="7885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345FB637-30B1-4D31-98C0-9FAEBD5A58CD}" type="slidenum">
              <a:rPr lang="en-US" altLang="en-US" sz="1200">
                <a:cs typeface="Arial" charset="0"/>
              </a:rPr>
              <a:pPr algn="r"/>
              <a:t>13</a:t>
            </a:fld>
            <a:endParaRPr lang="en-US" altLang="en-US" sz="1200">
              <a:cs typeface="Arial" charset="0"/>
            </a:endParaRPr>
          </a:p>
        </p:txBody>
      </p:sp>
      <p:sp>
        <p:nvSpPr>
          <p:cNvPr id="78851" name="Rectangle 2"/>
          <p:cNvSpPr>
            <a:spLocks noRot="1" noChangeArrowheads="1" noTextEdit="1"/>
          </p:cNvSpPr>
          <p:nvPr>
            <p:ph type="sldImg"/>
          </p:nvPr>
        </p:nvSpPr>
        <p:spPr>
          <a:xfrm>
            <a:off x="1143000" y="534988"/>
            <a:ext cx="4572000" cy="3429000"/>
          </a:xfrm>
          <a:ln/>
        </p:spPr>
      </p:sp>
      <p:sp>
        <p:nvSpPr>
          <p:cNvPr id="78852" name="Rectangle 3"/>
          <p:cNvSpPr>
            <a:spLocks noGrp="1" noChangeArrowheads="1"/>
          </p:cNvSpPr>
          <p:nvPr>
            <p:ph type="body" idx="1"/>
          </p:nvPr>
        </p:nvSpPr>
        <p:spPr>
          <a:xfrm>
            <a:off x="685800" y="4248150"/>
            <a:ext cx="5486400" cy="4210050"/>
          </a:xfrm>
        </p:spPr>
        <p:txBody>
          <a:bodyPr/>
          <a:lstStyle/>
          <a:p>
            <a:r>
              <a:rPr lang="en-US" altLang="en-US"/>
              <a:t>Some students mistake the upper vertical intercept ($60 in this example) for the height of the blue triangle:  they forget to subtract off the height of the bottom of the triangle from the height of the top of the triangle.  So, the first one or two times, it might be worthwhile to show them how to find the height of the triangle.  </a:t>
            </a:r>
          </a:p>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326B709-1E46-454D-9024-2A6F9E43B7AD}" type="slidenum">
              <a:rPr lang="en-US" altLang="en-US"/>
              <a:pPr/>
              <a:t>14</a:t>
            </a:fld>
            <a:endParaRPr lang="en-US" altLang="en-US"/>
          </a:p>
        </p:txBody>
      </p:sp>
      <p:sp>
        <p:nvSpPr>
          <p:cNvPr id="808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012B6D45-6D62-4D12-A653-483AE0840CF2}" type="slidenum">
              <a:rPr lang="en-US" altLang="en-US" sz="1200">
                <a:cs typeface="Arial" charset="0"/>
              </a:rPr>
              <a:pPr algn="r"/>
              <a:t>14</a:t>
            </a:fld>
            <a:endParaRPr lang="en-US" altLang="en-US" sz="1200">
              <a:cs typeface="Arial" charset="0"/>
            </a:endParaRPr>
          </a:p>
        </p:txBody>
      </p:sp>
      <p:sp>
        <p:nvSpPr>
          <p:cNvPr id="80899" name="Rectangle 2"/>
          <p:cNvSpPr>
            <a:spLocks noRot="1" noChangeArrowheads="1" noTextEdit="1"/>
          </p:cNvSpPr>
          <p:nvPr>
            <p:ph type="sldImg"/>
          </p:nvPr>
        </p:nvSpPr>
        <p:spPr>
          <a:xfrm>
            <a:off x="1143000" y="534988"/>
            <a:ext cx="4572000" cy="3429000"/>
          </a:xfrm>
          <a:ln/>
        </p:spPr>
      </p:sp>
      <p:sp>
        <p:nvSpPr>
          <p:cNvPr id="80900" name="Rectangle 3"/>
          <p:cNvSpPr>
            <a:spLocks noGrp="1" noChangeArrowheads="1"/>
          </p:cNvSpPr>
          <p:nvPr>
            <p:ph type="body" idx="1"/>
          </p:nvPr>
        </p:nvSpPr>
        <p:spPr>
          <a:xfrm>
            <a:off x="685800" y="4248150"/>
            <a:ext cx="5486400" cy="4210050"/>
          </a:xfrm>
        </p:spPr>
        <p:txBody>
          <a:bodyPr/>
          <a:lstStyle/>
          <a:p>
            <a:r>
              <a:rPr lang="en-US" altLang="en-US"/>
              <a:t>The book shows how a lower price increases CS.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536B14-6B02-49BA-9409-8F4AFE382EC5}" type="slidenum">
              <a:rPr lang="en-US" altLang="en-US"/>
              <a:pPr/>
              <a:t>15</a:t>
            </a:fld>
            <a:endParaRPr lang="en-US" altLang="en-US"/>
          </a:p>
        </p:txBody>
      </p:sp>
      <p:sp>
        <p:nvSpPr>
          <p:cNvPr id="154626" name="Rectangle 2"/>
          <p:cNvSpPr>
            <a:spLocks noRo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F67EC6-CC3B-4AF7-8981-44D48ED997F2}" type="slidenum">
              <a:rPr lang="en-US" altLang="en-US"/>
              <a:pPr/>
              <a:t>16</a:t>
            </a:fld>
            <a:endParaRPr lang="en-US" altLang="en-US"/>
          </a:p>
        </p:txBody>
      </p:sp>
      <p:sp>
        <p:nvSpPr>
          <p:cNvPr id="156674" name="Rectangle 2"/>
          <p:cNvSpPr>
            <a:spLocks noRo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B0111CC-52E2-4916-8AD2-2E15408007C9}" type="slidenum">
              <a:rPr lang="en-US" altLang="en-US"/>
              <a:pPr/>
              <a:t>17</a:t>
            </a:fld>
            <a:endParaRPr lang="en-US" altLang="en-US"/>
          </a:p>
        </p:txBody>
      </p:sp>
      <p:sp>
        <p:nvSpPr>
          <p:cNvPr id="8704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6E89D985-3D6A-4C9D-9477-75474A7B6078}" type="slidenum">
              <a:rPr lang="en-US" altLang="en-US" sz="1200">
                <a:cs typeface="Arial" charset="0"/>
              </a:rPr>
              <a:pPr algn="r"/>
              <a:t>17</a:t>
            </a:fld>
            <a:endParaRPr lang="en-US" altLang="en-US" sz="1200">
              <a:cs typeface="Arial" charset="0"/>
            </a:endParaRPr>
          </a:p>
        </p:txBody>
      </p:sp>
      <p:sp>
        <p:nvSpPr>
          <p:cNvPr id="87043" name="Rectangle 2"/>
          <p:cNvSpPr>
            <a:spLocks noRot="1" noChangeArrowheads="1" noTextEdit="1"/>
          </p:cNvSpPr>
          <p:nvPr>
            <p:ph type="sldImg"/>
          </p:nvPr>
        </p:nvSpPr>
        <p:spPr>
          <a:xfrm>
            <a:off x="1143000" y="534988"/>
            <a:ext cx="4572000" cy="3429000"/>
          </a:xfrm>
          <a:ln/>
        </p:spPr>
      </p:sp>
      <p:sp>
        <p:nvSpPr>
          <p:cNvPr id="87044" name="Rectangle 3"/>
          <p:cNvSpPr>
            <a:spLocks noGrp="1" noChangeArrowheads="1"/>
          </p:cNvSpPr>
          <p:nvPr>
            <p:ph type="body" idx="1"/>
          </p:nvPr>
        </p:nvSpPr>
        <p:spPr>
          <a:xfrm>
            <a:off x="685800" y="4248150"/>
            <a:ext cx="5486400" cy="4210050"/>
          </a:xfrm>
        </p:spPr>
        <p:txBody>
          <a:bodyPr/>
          <a:lstStyle/>
          <a:p>
            <a:r>
              <a:rPr lang="en-US" altLang="en-US"/>
              <a:t>The material on cost, producer surplus, and the supply curve is analogous to the material earlier on WTP, consumer surplus, and the demand curve. Therefore, this section provides a bit less detail and should move a little more quickly.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0A5AC28-31D0-4DCB-9AF7-DEF91DE2D4F3}" type="slidenum">
              <a:rPr lang="en-US" altLang="en-US"/>
              <a:pPr/>
              <a:t>18</a:t>
            </a:fld>
            <a:endParaRPr lang="en-US" altLang="en-US"/>
          </a:p>
        </p:txBody>
      </p:sp>
      <p:sp>
        <p:nvSpPr>
          <p:cNvPr id="8909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F699E682-9048-477A-B7B4-03EF23FC952D}" type="slidenum">
              <a:rPr lang="en-US" altLang="en-US" sz="1200">
                <a:cs typeface="Arial" charset="0"/>
              </a:rPr>
              <a:pPr algn="r"/>
              <a:t>18</a:t>
            </a:fld>
            <a:endParaRPr lang="en-US" altLang="en-US" sz="1200">
              <a:cs typeface="Arial" charset="0"/>
            </a:endParaRPr>
          </a:p>
        </p:txBody>
      </p:sp>
      <p:sp>
        <p:nvSpPr>
          <p:cNvPr id="89091" name="Rectangle 2"/>
          <p:cNvSpPr>
            <a:spLocks noRot="1" noChangeArrowheads="1" noTextEdit="1"/>
          </p:cNvSpPr>
          <p:nvPr>
            <p:ph type="sldImg"/>
          </p:nvPr>
        </p:nvSpPr>
        <p:spPr>
          <a:xfrm>
            <a:off x="1143000" y="534988"/>
            <a:ext cx="4572000" cy="3429000"/>
          </a:xfrm>
          <a:ln/>
        </p:spPr>
      </p:sp>
      <p:sp>
        <p:nvSpPr>
          <p:cNvPr id="89092" name="Rectangle 3"/>
          <p:cNvSpPr>
            <a:spLocks noGrp="1" noChangeArrowheads="1"/>
          </p:cNvSpPr>
          <p:nvPr>
            <p:ph type="body" idx="1"/>
          </p:nvPr>
        </p:nvSpPr>
        <p:spPr>
          <a:xfrm>
            <a:off x="685800" y="4248150"/>
            <a:ext cx="5486400" cy="4210050"/>
          </a:xfrm>
        </p:spPr>
        <p:txBody>
          <a:bodyPr/>
          <a:lstStyle/>
          <a:p>
            <a:r>
              <a:rPr lang="en-US" altLang="en-US"/>
              <a:t>Your students should be able to figure out how to get the Q</a:t>
            </a:r>
            <a:r>
              <a:rPr lang="en-US" altLang="en-US" baseline="30000"/>
              <a:t>s</a:t>
            </a:r>
            <a:r>
              <a:rPr lang="en-US" altLang="en-US"/>
              <a:t> numbers in the second column of the table.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7566759-10FD-4CDA-8D85-072CE6BE5688}" type="slidenum">
              <a:rPr lang="en-US" altLang="en-US"/>
              <a:pPr/>
              <a:t>1</a:t>
            </a:fld>
            <a:endParaRPr lang="en-US" altLang="en-US"/>
          </a:p>
        </p:txBody>
      </p:sp>
      <p:sp>
        <p:nvSpPr>
          <p:cNvPr id="5427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0A68EEFB-259A-4F1A-812E-1568B00B78B3}" type="slidenum">
              <a:rPr lang="en-US" altLang="en-US" sz="1200">
                <a:cs typeface="Arial" charset="0"/>
              </a:rPr>
              <a:pPr algn="r"/>
              <a:t>1</a:t>
            </a:fld>
            <a:endParaRPr lang="en-US" altLang="en-US" sz="1200">
              <a:cs typeface="Arial" charset="0"/>
            </a:endParaRPr>
          </a:p>
        </p:txBody>
      </p:sp>
      <p:sp>
        <p:nvSpPr>
          <p:cNvPr id="54275" name="Rectangle 2"/>
          <p:cNvSpPr>
            <a:spLocks noRot="1" noChangeArrowheads="1" noTextEdit="1"/>
          </p:cNvSpPr>
          <p:nvPr>
            <p:ph type="sldImg"/>
          </p:nvPr>
        </p:nvSpPr>
        <p:spPr>
          <a:xfrm>
            <a:off x="1143000" y="534988"/>
            <a:ext cx="4572000" cy="3429000"/>
          </a:xfrm>
          <a:ln/>
        </p:spPr>
      </p:sp>
      <p:sp>
        <p:nvSpPr>
          <p:cNvPr id="54276" name="Rectangle 3"/>
          <p:cNvSpPr>
            <a:spLocks noGrp="1" noChangeArrowheads="1"/>
          </p:cNvSpPr>
          <p:nvPr>
            <p:ph type="body" idx="1"/>
          </p:nvPr>
        </p:nvSpPr>
        <p:spPr>
          <a:xfrm>
            <a:off x="685800" y="4248150"/>
            <a:ext cx="5486400" cy="4210050"/>
          </a:xfrm>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F31413F-D7EB-486F-B8B4-52FAF51B8CC2}" type="slidenum">
              <a:rPr lang="en-US" altLang="en-US"/>
              <a:pPr/>
              <a:t>19</a:t>
            </a:fld>
            <a:endParaRPr lang="en-US" altLang="en-US"/>
          </a:p>
        </p:txBody>
      </p:sp>
      <p:sp>
        <p:nvSpPr>
          <p:cNvPr id="9113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D2AB3511-2A07-48B0-826D-67B5FEEEB607}" type="slidenum">
              <a:rPr lang="en-US" altLang="en-US" sz="1200">
                <a:cs typeface="Arial" charset="0"/>
              </a:rPr>
              <a:pPr algn="r"/>
              <a:t>19</a:t>
            </a:fld>
            <a:endParaRPr lang="en-US" altLang="en-US" sz="1200">
              <a:cs typeface="Arial" charset="0"/>
            </a:endParaRPr>
          </a:p>
        </p:txBody>
      </p:sp>
      <p:sp>
        <p:nvSpPr>
          <p:cNvPr id="91139" name="Rectangle 2"/>
          <p:cNvSpPr>
            <a:spLocks noRot="1" noChangeArrowheads="1" noTextEdit="1"/>
          </p:cNvSpPr>
          <p:nvPr>
            <p:ph type="sldImg"/>
          </p:nvPr>
        </p:nvSpPr>
        <p:spPr>
          <a:xfrm>
            <a:off x="1143000" y="534988"/>
            <a:ext cx="4572000" cy="3429000"/>
          </a:xfrm>
          <a:ln/>
        </p:spPr>
      </p:sp>
      <p:sp>
        <p:nvSpPr>
          <p:cNvPr id="91140" name="Rectangle 3"/>
          <p:cNvSpPr>
            <a:spLocks noGrp="1" noChangeArrowheads="1"/>
          </p:cNvSpPr>
          <p:nvPr>
            <p:ph type="body" idx="1"/>
          </p:nvPr>
        </p:nvSpPr>
        <p:spPr>
          <a:xfrm>
            <a:off x="685800" y="4248150"/>
            <a:ext cx="5486400" cy="4210050"/>
          </a:xfrm>
        </p:spPr>
        <p:txBody>
          <a:bodyPr/>
          <a:lstStyle/>
          <a:p>
            <a:r>
              <a:rPr lang="en-US" altLang="en-US"/>
              <a:t>The derivation of the staircase-supply curve is analogous to that of the staircase demand curve in the earlier example.  Hence, the animation is not as detailed.  </a:t>
            </a:r>
          </a:p>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3F0A70E-6064-4761-9024-C4531E8F7F27}" type="slidenum">
              <a:rPr lang="en-US" altLang="en-US"/>
              <a:pPr/>
              <a:t>20</a:t>
            </a:fld>
            <a:endParaRPr lang="en-US" altLang="en-US"/>
          </a:p>
        </p:txBody>
      </p:sp>
      <p:sp>
        <p:nvSpPr>
          <p:cNvPr id="9318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7731641D-6969-4EAA-AD6E-B6AA070C7E1A}" type="slidenum">
              <a:rPr lang="en-US" altLang="en-US" sz="1200">
                <a:cs typeface="Arial" charset="0"/>
              </a:rPr>
              <a:pPr algn="r"/>
              <a:t>20</a:t>
            </a:fld>
            <a:endParaRPr lang="en-US" altLang="en-US" sz="1200">
              <a:cs typeface="Arial" charset="0"/>
            </a:endParaRPr>
          </a:p>
        </p:txBody>
      </p:sp>
      <p:sp>
        <p:nvSpPr>
          <p:cNvPr id="93187" name="Rectangle 2"/>
          <p:cNvSpPr>
            <a:spLocks noRot="1" noChangeArrowheads="1" noTextEdit="1"/>
          </p:cNvSpPr>
          <p:nvPr>
            <p:ph type="sldImg"/>
          </p:nvPr>
        </p:nvSpPr>
        <p:spPr>
          <a:xfrm>
            <a:off x="1143000" y="534988"/>
            <a:ext cx="4572000" cy="3429000"/>
          </a:xfrm>
          <a:ln/>
        </p:spPr>
      </p:sp>
      <p:sp>
        <p:nvSpPr>
          <p:cNvPr id="93188" name="Rectangle 3"/>
          <p:cNvSpPr>
            <a:spLocks noGrp="1" noChangeArrowheads="1"/>
          </p:cNvSpPr>
          <p:nvPr>
            <p:ph type="body" idx="1"/>
          </p:nvPr>
        </p:nvSpPr>
        <p:spPr>
          <a:xfrm>
            <a:off x="685800" y="4248150"/>
            <a:ext cx="5486400" cy="4210050"/>
          </a:xfrm>
        </p:spPr>
        <p:txBody>
          <a:bodyPr/>
          <a:lstStyle/>
          <a:p>
            <a:r>
              <a:rPr lang="en-US" altLang="en-US"/>
              <a:t>For your students’ future reference, you might also note that we can use the term “marginal cost” as short-hand for “cost of the marginal seller.”  </a:t>
            </a:r>
          </a:p>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F942F4A-B2AD-4D84-BCA9-55A3C37C3441}" type="slidenum">
              <a:rPr lang="en-US" altLang="en-US"/>
              <a:pPr/>
              <a:t>21</a:t>
            </a:fld>
            <a:endParaRPr lang="en-US" altLang="en-US"/>
          </a:p>
        </p:txBody>
      </p:sp>
      <p:sp>
        <p:nvSpPr>
          <p:cNvPr id="9523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C760D828-E367-4F99-B274-F2E62F33D771}" type="slidenum">
              <a:rPr lang="en-US" altLang="en-US" sz="1200">
                <a:cs typeface="Arial" charset="0"/>
              </a:rPr>
              <a:pPr algn="r"/>
              <a:t>21</a:t>
            </a:fld>
            <a:endParaRPr lang="en-US" altLang="en-US" sz="1200">
              <a:cs typeface="Arial" charset="0"/>
            </a:endParaRPr>
          </a:p>
        </p:txBody>
      </p:sp>
      <p:sp>
        <p:nvSpPr>
          <p:cNvPr id="95235" name="Rectangle 2"/>
          <p:cNvSpPr>
            <a:spLocks noRot="1" noChangeArrowheads="1" noTextEdit="1"/>
          </p:cNvSpPr>
          <p:nvPr>
            <p:ph type="sldImg"/>
          </p:nvPr>
        </p:nvSpPr>
        <p:spPr>
          <a:xfrm>
            <a:off x="1143000" y="534988"/>
            <a:ext cx="4572000" cy="3429000"/>
          </a:xfrm>
          <a:ln/>
        </p:spPr>
      </p:sp>
      <p:sp>
        <p:nvSpPr>
          <p:cNvPr id="95236" name="Rectangle 3"/>
          <p:cNvSpPr>
            <a:spLocks noGrp="1" noChangeArrowheads="1"/>
          </p:cNvSpPr>
          <p:nvPr>
            <p:ph type="body" idx="1"/>
          </p:nvPr>
        </p:nvSpPr>
        <p:spPr>
          <a:xfrm>
            <a:off x="685800" y="4248150"/>
            <a:ext cx="5486400" cy="4210050"/>
          </a:xfrm>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DA0BDA8-4472-4A65-8ECB-BDC196336E03}" type="slidenum">
              <a:rPr lang="en-US" altLang="en-US"/>
              <a:pPr/>
              <a:t>22</a:t>
            </a:fld>
            <a:endParaRPr lang="en-US" altLang="en-US"/>
          </a:p>
        </p:txBody>
      </p:sp>
      <p:sp>
        <p:nvSpPr>
          <p:cNvPr id="9728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2700A79C-D26D-4C6F-A435-8A05C95EBA10}" type="slidenum">
              <a:rPr lang="en-US" altLang="en-US" sz="1200">
                <a:cs typeface="Arial" charset="0"/>
              </a:rPr>
              <a:pPr algn="r"/>
              <a:t>22</a:t>
            </a:fld>
            <a:endParaRPr lang="en-US" altLang="en-US" sz="1200">
              <a:cs typeface="Arial" charset="0"/>
            </a:endParaRPr>
          </a:p>
        </p:txBody>
      </p:sp>
      <p:sp>
        <p:nvSpPr>
          <p:cNvPr id="97283" name="Rectangle 2"/>
          <p:cNvSpPr>
            <a:spLocks noRot="1" noChangeArrowheads="1" noTextEdit="1"/>
          </p:cNvSpPr>
          <p:nvPr>
            <p:ph type="sldImg"/>
          </p:nvPr>
        </p:nvSpPr>
        <p:spPr>
          <a:xfrm>
            <a:off x="1143000" y="534988"/>
            <a:ext cx="4572000" cy="3429000"/>
          </a:xfrm>
          <a:ln/>
        </p:spPr>
      </p:sp>
      <p:sp>
        <p:nvSpPr>
          <p:cNvPr id="97284" name="Rectangle 3"/>
          <p:cNvSpPr>
            <a:spLocks noGrp="1" noChangeArrowheads="1"/>
          </p:cNvSpPr>
          <p:nvPr>
            <p:ph type="body" idx="1"/>
          </p:nvPr>
        </p:nvSpPr>
        <p:spPr>
          <a:xfrm>
            <a:off x="685800" y="4248150"/>
            <a:ext cx="5486400" cy="4210050"/>
          </a:xfrm>
        </p:spPr>
        <p:txBody>
          <a:bodyPr/>
          <a:lstStyle/>
          <a:p>
            <a:endParaRPr lang="en-US"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D8BE61E-9060-4498-97BA-1E851C27A689}" type="slidenum">
              <a:rPr lang="en-US" altLang="en-US"/>
              <a:pPr/>
              <a:t>23</a:t>
            </a:fld>
            <a:endParaRPr lang="en-US" altLang="en-US"/>
          </a:p>
        </p:txBody>
      </p:sp>
      <p:sp>
        <p:nvSpPr>
          <p:cNvPr id="9933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E18D3D7F-51AC-4F6A-A8F1-78D80106292E}" type="slidenum">
              <a:rPr lang="en-US" altLang="en-US" sz="1200">
                <a:cs typeface="Arial" charset="0"/>
              </a:rPr>
              <a:pPr algn="r"/>
              <a:t>23</a:t>
            </a:fld>
            <a:endParaRPr lang="en-US" altLang="en-US" sz="1200">
              <a:cs typeface="Arial" charset="0"/>
            </a:endParaRPr>
          </a:p>
        </p:txBody>
      </p:sp>
      <p:sp>
        <p:nvSpPr>
          <p:cNvPr id="99331" name="Rectangle 2"/>
          <p:cNvSpPr>
            <a:spLocks noRot="1" noChangeArrowheads="1" noTextEdit="1"/>
          </p:cNvSpPr>
          <p:nvPr>
            <p:ph type="sldImg"/>
          </p:nvPr>
        </p:nvSpPr>
        <p:spPr>
          <a:xfrm>
            <a:off x="1143000" y="534988"/>
            <a:ext cx="4572000" cy="3429000"/>
          </a:xfrm>
          <a:ln/>
        </p:spPr>
      </p:sp>
      <p:sp>
        <p:nvSpPr>
          <p:cNvPr id="99332" name="Rectangle 3"/>
          <p:cNvSpPr>
            <a:spLocks noGrp="1" noChangeArrowheads="1"/>
          </p:cNvSpPr>
          <p:nvPr>
            <p:ph type="body" idx="1"/>
          </p:nvPr>
        </p:nvSpPr>
        <p:spPr>
          <a:xfrm>
            <a:off x="685800" y="4248150"/>
            <a:ext cx="5486400" cy="4210050"/>
          </a:xfrm>
        </p:spPr>
        <p:txBody>
          <a:bodyPr/>
          <a:lstStyle/>
          <a:p>
            <a:endParaRPr lang="en-US"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45CFAC1-CD51-4D5D-B5AE-6741BD9B5B68}" type="slidenum">
              <a:rPr lang="en-US" altLang="en-US"/>
              <a:pPr/>
              <a:t>24</a:t>
            </a:fld>
            <a:endParaRPr lang="en-US" altLang="en-US"/>
          </a:p>
        </p:txBody>
      </p:sp>
      <p:sp>
        <p:nvSpPr>
          <p:cNvPr id="10137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9481C782-C65A-426E-B6D2-F5D3404F61E9}" type="slidenum">
              <a:rPr lang="en-US" altLang="en-US" sz="1200">
                <a:cs typeface="Arial" charset="0"/>
              </a:rPr>
              <a:pPr algn="r"/>
              <a:t>24</a:t>
            </a:fld>
            <a:endParaRPr lang="en-US" altLang="en-US" sz="1200">
              <a:cs typeface="Arial" charset="0"/>
            </a:endParaRPr>
          </a:p>
        </p:txBody>
      </p:sp>
      <p:sp>
        <p:nvSpPr>
          <p:cNvPr id="101379" name="Rectangle 2"/>
          <p:cNvSpPr>
            <a:spLocks noRot="1" noChangeArrowheads="1" noTextEdit="1"/>
          </p:cNvSpPr>
          <p:nvPr>
            <p:ph type="sldImg"/>
          </p:nvPr>
        </p:nvSpPr>
        <p:spPr>
          <a:xfrm>
            <a:off x="1143000" y="534988"/>
            <a:ext cx="4572000" cy="3429000"/>
          </a:xfrm>
          <a:ln/>
        </p:spPr>
      </p:sp>
      <p:sp>
        <p:nvSpPr>
          <p:cNvPr id="101380" name="Rectangle 3"/>
          <p:cNvSpPr>
            <a:spLocks noGrp="1" noChangeArrowheads="1"/>
          </p:cNvSpPr>
          <p:nvPr>
            <p:ph type="body" idx="1"/>
          </p:nvPr>
        </p:nvSpPr>
        <p:spPr>
          <a:xfrm>
            <a:off x="685800" y="4248150"/>
            <a:ext cx="5486400" cy="4210050"/>
          </a:xfrm>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F744D26-F25C-4B15-A69A-55A92E32CDB4}" type="slidenum">
              <a:rPr lang="en-US" altLang="en-US"/>
              <a:pPr/>
              <a:t>25</a:t>
            </a:fld>
            <a:endParaRPr lang="en-US" altLang="en-US"/>
          </a:p>
        </p:txBody>
      </p:sp>
      <p:sp>
        <p:nvSpPr>
          <p:cNvPr id="10342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1CC58ECB-B585-4A78-AEB8-B42D6137A69E}" type="slidenum">
              <a:rPr lang="en-US" altLang="en-US" sz="1200">
                <a:cs typeface="Arial" charset="0"/>
              </a:rPr>
              <a:pPr algn="r"/>
              <a:t>25</a:t>
            </a:fld>
            <a:endParaRPr lang="en-US" altLang="en-US" sz="1200">
              <a:cs typeface="Arial" charset="0"/>
            </a:endParaRPr>
          </a:p>
        </p:txBody>
      </p:sp>
      <p:sp>
        <p:nvSpPr>
          <p:cNvPr id="103427" name="Rectangle 2"/>
          <p:cNvSpPr>
            <a:spLocks noRot="1" noChangeArrowheads="1" noTextEdit="1"/>
          </p:cNvSpPr>
          <p:nvPr>
            <p:ph type="sldImg"/>
          </p:nvPr>
        </p:nvSpPr>
        <p:spPr>
          <a:xfrm>
            <a:off x="1143000" y="534988"/>
            <a:ext cx="4572000" cy="3429000"/>
          </a:xfrm>
          <a:ln/>
        </p:spPr>
      </p:sp>
      <p:sp>
        <p:nvSpPr>
          <p:cNvPr id="103428" name="Rectangle 3"/>
          <p:cNvSpPr>
            <a:spLocks noGrp="1" noChangeArrowheads="1"/>
          </p:cNvSpPr>
          <p:nvPr>
            <p:ph type="body" idx="1"/>
          </p:nvPr>
        </p:nvSpPr>
        <p:spPr>
          <a:xfrm>
            <a:off x="685800" y="4248150"/>
            <a:ext cx="5486400" cy="4210050"/>
          </a:xfrm>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852A88-6974-4661-A4C9-5DDCEBD70330}" type="slidenum">
              <a:rPr lang="en-US" altLang="en-US"/>
              <a:pPr/>
              <a:t>26</a:t>
            </a:fld>
            <a:endParaRPr lang="en-US" altLang="en-US"/>
          </a:p>
        </p:txBody>
      </p:sp>
      <p:sp>
        <p:nvSpPr>
          <p:cNvPr id="162818" name="Rectangle 2"/>
          <p:cNvSpPr>
            <a:spLocks noRo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457E97-E2F4-4D0A-8F2D-C3F73BE4DC8E}" type="slidenum">
              <a:rPr lang="en-US" altLang="en-US"/>
              <a:pPr/>
              <a:t>27</a:t>
            </a:fld>
            <a:endParaRPr lang="en-US" altLang="en-US"/>
          </a:p>
        </p:txBody>
      </p:sp>
      <p:sp>
        <p:nvSpPr>
          <p:cNvPr id="164866" name="Rectangle 2"/>
          <p:cNvSpPr>
            <a:spLocks noRo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A7AC683-263A-42C6-9E67-6A4B2918B18E}" type="slidenum">
              <a:rPr lang="en-US" altLang="en-US"/>
              <a:pPr/>
              <a:t>28</a:t>
            </a:fld>
            <a:endParaRPr lang="en-US" altLang="en-US"/>
          </a:p>
        </p:txBody>
      </p:sp>
      <p:sp>
        <p:nvSpPr>
          <p:cNvPr id="10957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6B39822A-8621-4098-9A05-F41A482AE81A}" type="slidenum">
              <a:rPr lang="en-US" altLang="en-US" sz="1200">
                <a:cs typeface="Arial" charset="0"/>
              </a:rPr>
              <a:pPr algn="r"/>
              <a:t>28</a:t>
            </a:fld>
            <a:endParaRPr lang="en-US" altLang="en-US" sz="1200">
              <a:cs typeface="Arial" charset="0"/>
            </a:endParaRPr>
          </a:p>
        </p:txBody>
      </p:sp>
      <p:sp>
        <p:nvSpPr>
          <p:cNvPr id="109571" name="Rectangle 2"/>
          <p:cNvSpPr>
            <a:spLocks noRot="1" noChangeArrowheads="1" noTextEdit="1"/>
          </p:cNvSpPr>
          <p:nvPr>
            <p:ph type="sldImg"/>
          </p:nvPr>
        </p:nvSpPr>
        <p:spPr>
          <a:xfrm>
            <a:off x="1547813" y="534988"/>
            <a:ext cx="3749675" cy="2811462"/>
          </a:xfrm>
          <a:ln/>
        </p:spPr>
      </p:sp>
      <p:sp>
        <p:nvSpPr>
          <p:cNvPr id="109572" name="Rectangle 3"/>
          <p:cNvSpPr>
            <a:spLocks noGrp="1" noChangeArrowheads="1"/>
          </p:cNvSpPr>
          <p:nvPr>
            <p:ph type="body" idx="1"/>
          </p:nvPr>
        </p:nvSpPr>
        <p:spPr>
          <a:xfrm>
            <a:off x="485775" y="3598863"/>
            <a:ext cx="5867400" cy="5202237"/>
          </a:xfrm>
        </p:spPr>
        <p:txBody>
          <a:bodyPr/>
          <a:lstStyle/>
          <a:p>
            <a:pPr>
              <a:spcBef>
                <a:spcPct val="0"/>
              </a:spcBef>
            </a:pPr>
            <a:r>
              <a:rPr lang="en-US" altLang="en-US"/>
              <a:t>It might help to say “participating in the market” means buying and selling.  </a:t>
            </a:r>
          </a:p>
          <a:p>
            <a:pPr>
              <a:spcBef>
                <a:spcPct val="0"/>
              </a:spcBef>
            </a:pPr>
            <a:endParaRPr lang="en-US" altLang="en-US"/>
          </a:p>
          <a:p>
            <a:pPr>
              <a:spcBef>
                <a:spcPct val="0"/>
              </a:spcBef>
            </a:pPr>
            <a:r>
              <a:rPr lang="en-US" altLang="en-US"/>
              <a:t>It might also help to say that CS measures the </a:t>
            </a:r>
            <a:r>
              <a:rPr lang="en-US" altLang="en-US" u="sng"/>
              <a:t>net</a:t>
            </a:r>
            <a:r>
              <a:rPr lang="en-US" altLang="en-US"/>
              <a:t> benefit to buyers:  the value they get from the good is the gross benefit, minus what they pay leaves the net benefit, or CS.  Similarly, PS is the </a:t>
            </a:r>
            <a:r>
              <a:rPr lang="en-US" altLang="en-US" u="sng"/>
              <a:t>net</a:t>
            </a:r>
            <a:r>
              <a:rPr lang="en-US" altLang="en-US"/>
              <a:t> benefit to sellers.  I did not put “net benefit” on this slide because it is not in the book.  But if you wish, you may add it.  </a:t>
            </a:r>
          </a:p>
          <a:p>
            <a:pPr>
              <a:spcBef>
                <a:spcPct val="0"/>
              </a:spcBef>
            </a:pPr>
            <a:endParaRPr lang="en-US" altLang="en-US"/>
          </a:p>
          <a:p>
            <a:pPr>
              <a:spcBef>
                <a:spcPct val="0"/>
              </a:spcBef>
            </a:pPr>
            <a:r>
              <a:rPr lang="en-US" altLang="en-US"/>
              <a:t>After showing this slide in class, I show my students a short scene from the movie “Pretty Woman” as an example of these concepts.  In this scene, Julia Roberts is taking a bubble bath in Richard Gere’s hotel room (don’t worry – there’s no nudity!).  Gere comes into the bathroom and they negotiate a price for her to “be at his beck and call” for one week.  After bargaining for a few seconds, they agree on a price of $3000.  A minute later, he says he would have paid $4000 (his willingness to pay), and she says she would have accepted $2000 (her “cost”).  From this, we can deduce that CS = $1000, PS = $1000, and total surplus = $2000.  If this transaction did not occur, then these characters would not have received these “gains from trade.”  </a:t>
            </a:r>
          </a:p>
          <a:p>
            <a:pPr>
              <a:spcBef>
                <a:spcPct val="0"/>
              </a:spcBef>
            </a:pPr>
            <a:endParaRPr lang="en-US" altLang="en-US"/>
          </a:p>
          <a:p>
            <a:pPr>
              <a:spcBef>
                <a:spcPct val="0"/>
              </a:spcBef>
            </a:pPr>
            <a:r>
              <a:rPr lang="en-US" altLang="en-US"/>
              <a:t>Disclaimer:  We officially urge you to consult with your institution’s legal advisor to verify that showing this brief clip in your class does not violate any copyright laws.  We accept no responsibility in this matter.  For example, we absolutely do not recommend that you rent “Pretty Woman” on DVD, download a free evaluation copy of a program like </a:t>
            </a:r>
            <a:r>
              <a:rPr lang="en-US" altLang="en-US" i="1"/>
              <a:t>AoA DVD Ripper</a:t>
            </a:r>
            <a:r>
              <a:rPr lang="en-US" altLang="en-US"/>
              <a:t> from the website www.aoamedia.com, and use that software to create a video clip of the above-described segment of Pretty Woman from the DVD, a video clip which could then be moved to the computer in your classroom to be shown in your classroom presentation of this chapter.  We urge you to respect the intellectual property of others, and all copyright laws.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99E90F8-808B-41BD-AE60-56AA448F684E}" type="slidenum">
              <a:rPr lang="en-US" altLang="en-US"/>
              <a:pPr/>
              <a:t>2</a:t>
            </a:fld>
            <a:endParaRPr lang="en-US" altLang="en-US"/>
          </a:p>
        </p:txBody>
      </p:sp>
      <p:sp>
        <p:nvSpPr>
          <p:cNvPr id="5632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00F28EB0-EEF7-4610-9DD8-4A5082D5E8E6}" type="slidenum">
              <a:rPr lang="en-US" altLang="en-US" sz="1200">
                <a:cs typeface="Arial" charset="0"/>
              </a:rPr>
              <a:pPr algn="r"/>
              <a:t>2</a:t>
            </a:fld>
            <a:endParaRPr lang="en-US" altLang="en-US" sz="1200">
              <a:cs typeface="Arial" charset="0"/>
            </a:endParaRPr>
          </a:p>
        </p:txBody>
      </p:sp>
      <p:sp>
        <p:nvSpPr>
          <p:cNvPr id="56323" name="Rectangle 2"/>
          <p:cNvSpPr>
            <a:spLocks noRot="1" noChangeArrowheads="1" noTextEdit="1"/>
          </p:cNvSpPr>
          <p:nvPr>
            <p:ph type="sldImg"/>
          </p:nvPr>
        </p:nvSpPr>
        <p:spPr>
          <a:xfrm>
            <a:off x="1143000" y="534988"/>
            <a:ext cx="4572000" cy="3429000"/>
          </a:xfrm>
          <a:ln/>
        </p:spPr>
      </p:sp>
      <p:sp>
        <p:nvSpPr>
          <p:cNvPr id="56324" name="Rectangle 3"/>
          <p:cNvSpPr>
            <a:spLocks noGrp="1" noChangeArrowheads="1"/>
          </p:cNvSpPr>
          <p:nvPr>
            <p:ph type="body" idx="1"/>
          </p:nvPr>
        </p:nvSpPr>
        <p:spPr>
          <a:xfrm>
            <a:off x="685800" y="4248150"/>
            <a:ext cx="5486400" cy="4210050"/>
          </a:xfrm>
        </p:spPr>
        <p:txBody>
          <a:bodyPr/>
          <a:lstStyle/>
          <a:p>
            <a:r>
              <a:rPr lang="en-US" altLang="en-US"/>
              <a:t>FYI:  The four guys in this example are the members of the Red Hot Chili Peppers.  In the corresponding example from the textbook, Mankiw uses the Beatles.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F8B8CA6-927B-463F-A705-A89885FE4F4C}" type="slidenum">
              <a:rPr lang="en-US" altLang="en-US"/>
              <a:pPr/>
              <a:t>29</a:t>
            </a:fld>
            <a:endParaRPr lang="en-US" altLang="en-US"/>
          </a:p>
        </p:txBody>
      </p:sp>
      <p:sp>
        <p:nvSpPr>
          <p:cNvPr id="11161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1BCA8C98-262B-4A50-BBE5-E5411EE3D308}" type="slidenum">
              <a:rPr lang="en-US" altLang="en-US" sz="1200">
                <a:cs typeface="Arial" charset="0"/>
              </a:rPr>
              <a:pPr algn="r"/>
              <a:t>29</a:t>
            </a:fld>
            <a:endParaRPr lang="en-US" altLang="en-US" sz="1200">
              <a:cs typeface="Arial" charset="0"/>
            </a:endParaRPr>
          </a:p>
        </p:txBody>
      </p:sp>
      <p:sp>
        <p:nvSpPr>
          <p:cNvPr id="111619" name="Rectangle 2"/>
          <p:cNvSpPr>
            <a:spLocks noRot="1" noChangeArrowheads="1" noTextEdit="1"/>
          </p:cNvSpPr>
          <p:nvPr>
            <p:ph type="sldImg"/>
          </p:nvPr>
        </p:nvSpPr>
        <p:spPr>
          <a:xfrm>
            <a:off x="1143000" y="534988"/>
            <a:ext cx="4572000" cy="3429000"/>
          </a:xfrm>
          <a:ln/>
        </p:spPr>
      </p:sp>
      <p:sp>
        <p:nvSpPr>
          <p:cNvPr id="111620" name="Rectangle 3"/>
          <p:cNvSpPr>
            <a:spLocks noGrp="1" noChangeArrowheads="1"/>
          </p:cNvSpPr>
          <p:nvPr>
            <p:ph type="body" idx="1"/>
          </p:nvPr>
        </p:nvSpPr>
        <p:spPr>
          <a:xfrm>
            <a:off x="685800" y="4248150"/>
            <a:ext cx="5486400" cy="4210050"/>
          </a:xfrm>
        </p:spPr>
        <p:txBody>
          <a:bodyPr/>
          <a:lstStyle/>
          <a:p>
            <a:r>
              <a:rPr lang="en-US" altLang="en-US"/>
              <a:t>Is the market’s allocation of resources desirable?  This question is important, because the answer to it has implications for the proper role and scope of government.  </a:t>
            </a:r>
          </a:p>
          <a:p>
            <a:endParaRPr lang="en-US" altLang="en-US"/>
          </a:p>
          <a:p>
            <a:r>
              <a:rPr lang="en-US" altLang="en-US"/>
              <a:t>If the market’s allocation is generally desirable, then the role of government should be limited to the protection of property rights, national defense and so forth.  If not, then public policy may potentially be able to improve upon the market’s allocation.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2DAD585-165D-487D-9262-22B0C9733754}" type="slidenum">
              <a:rPr lang="en-US" altLang="en-US"/>
              <a:pPr/>
              <a:t>30</a:t>
            </a:fld>
            <a:endParaRPr lang="en-US" altLang="en-US"/>
          </a:p>
        </p:txBody>
      </p:sp>
      <p:sp>
        <p:nvSpPr>
          <p:cNvPr id="11571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1101E113-4ED9-449A-833C-492454240ACC}" type="slidenum">
              <a:rPr lang="en-US" altLang="en-US" sz="1200">
                <a:cs typeface="Arial" charset="0"/>
              </a:rPr>
              <a:pPr algn="r"/>
              <a:t>30</a:t>
            </a:fld>
            <a:endParaRPr lang="en-US" altLang="en-US" sz="1200">
              <a:cs typeface="Arial" charset="0"/>
            </a:endParaRPr>
          </a:p>
        </p:txBody>
      </p:sp>
      <p:sp>
        <p:nvSpPr>
          <p:cNvPr id="115715" name="Rectangle 2"/>
          <p:cNvSpPr>
            <a:spLocks noRot="1" noChangeArrowheads="1" noTextEdit="1"/>
          </p:cNvSpPr>
          <p:nvPr>
            <p:ph type="sldImg"/>
          </p:nvPr>
        </p:nvSpPr>
        <p:spPr>
          <a:xfrm>
            <a:off x="1143000" y="534988"/>
            <a:ext cx="4572000" cy="3429000"/>
          </a:xfrm>
          <a:ln/>
        </p:spPr>
      </p:sp>
      <p:sp>
        <p:nvSpPr>
          <p:cNvPr id="115716" name="Rectangle 3"/>
          <p:cNvSpPr>
            <a:spLocks noGrp="1" noChangeArrowheads="1"/>
          </p:cNvSpPr>
          <p:nvPr>
            <p:ph type="body" idx="1"/>
          </p:nvPr>
        </p:nvSpPr>
        <p:spPr>
          <a:xfrm>
            <a:off x="685800" y="4248150"/>
            <a:ext cx="5486400" cy="4210050"/>
          </a:xfrm>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5A23F4E-6204-45CC-9760-93BBED30E5C6}" type="slidenum">
              <a:rPr lang="en-US" altLang="en-US"/>
              <a:pPr/>
              <a:t>31</a:t>
            </a:fld>
            <a:endParaRPr lang="en-US" altLang="en-US"/>
          </a:p>
        </p:txBody>
      </p:sp>
      <p:sp>
        <p:nvSpPr>
          <p:cNvPr id="11981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8BA6CA91-3F0E-44E8-A82B-5C4C1A796358}" type="slidenum">
              <a:rPr lang="en-US" altLang="en-US" sz="1200">
                <a:cs typeface="Arial" charset="0"/>
              </a:rPr>
              <a:pPr algn="r"/>
              <a:t>31</a:t>
            </a:fld>
            <a:endParaRPr lang="en-US" altLang="en-US" sz="1200">
              <a:cs typeface="Arial" charset="0"/>
            </a:endParaRPr>
          </a:p>
        </p:txBody>
      </p:sp>
      <p:sp>
        <p:nvSpPr>
          <p:cNvPr id="119811" name="Rectangle 2"/>
          <p:cNvSpPr>
            <a:spLocks noRot="1" noChangeArrowheads="1" noTextEdit="1"/>
          </p:cNvSpPr>
          <p:nvPr>
            <p:ph type="sldImg"/>
          </p:nvPr>
        </p:nvSpPr>
        <p:spPr>
          <a:xfrm>
            <a:off x="1143000" y="534988"/>
            <a:ext cx="4572000" cy="3429000"/>
          </a:xfrm>
          <a:ln/>
        </p:spPr>
      </p:sp>
      <p:sp>
        <p:nvSpPr>
          <p:cNvPr id="119812" name="Rectangle 3"/>
          <p:cNvSpPr>
            <a:spLocks noGrp="1" noChangeArrowheads="1"/>
          </p:cNvSpPr>
          <p:nvPr>
            <p:ph type="body" idx="1"/>
          </p:nvPr>
        </p:nvSpPr>
        <p:spPr>
          <a:xfrm>
            <a:off x="685800" y="4248150"/>
            <a:ext cx="5486400" cy="4210050"/>
          </a:xfrm>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5C99C55-EE3F-40BD-9BCA-D8BAA5A64D77}" type="slidenum">
              <a:rPr lang="en-US" altLang="en-US"/>
              <a:pPr/>
              <a:t>32</a:t>
            </a:fld>
            <a:endParaRPr lang="en-US" altLang="en-US"/>
          </a:p>
        </p:txBody>
      </p:sp>
      <p:sp>
        <p:nvSpPr>
          <p:cNvPr id="12185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58B82DD6-72A2-424A-819B-A309A8C64E46}" type="slidenum">
              <a:rPr lang="en-US" altLang="en-US" sz="1200">
                <a:cs typeface="Arial" charset="0"/>
              </a:rPr>
              <a:pPr algn="r"/>
              <a:t>32</a:t>
            </a:fld>
            <a:endParaRPr lang="en-US" altLang="en-US" sz="1200">
              <a:cs typeface="Arial" charset="0"/>
            </a:endParaRPr>
          </a:p>
        </p:txBody>
      </p:sp>
      <p:sp>
        <p:nvSpPr>
          <p:cNvPr id="121859" name="Rectangle 2"/>
          <p:cNvSpPr>
            <a:spLocks noRot="1" noChangeArrowheads="1" noTextEdit="1"/>
          </p:cNvSpPr>
          <p:nvPr>
            <p:ph type="sldImg"/>
          </p:nvPr>
        </p:nvSpPr>
        <p:spPr>
          <a:xfrm>
            <a:off x="1143000" y="534988"/>
            <a:ext cx="4572000" cy="3429000"/>
          </a:xfrm>
          <a:ln/>
        </p:spPr>
      </p:sp>
      <p:sp>
        <p:nvSpPr>
          <p:cNvPr id="121860" name="Rectangle 3"/>
          <p:cNvSpPr>
            <a:spLocks noGrp="1" noChangeArrowheads="1"/>
          </p:cNvSpPr>
          <p:nvPr>
            <p:ph type="body" idx="1"/>
          </p:nvPr>
        </p:nvSpPr>
        <p:spPr>
          <a:xfrm>
            <a:off x="685800" y="4248150"/>
            <a:ext cx="5486400" cy="4210050"/>
          </a:xfrm>
        </p:spPr>
        <p:txBody>
          <a:bodyPr/>
          <a:lstStyle/>
          <a:p>
            <a:r>
              <a:rPr lang="en-US" altLang="en-US"/>
              <a:t>It may be worth reminding your students that, at each Q, the height of the D curve is the marginal buyer’s valuation of the good.  Hence, the buyers from 0 to 15 all value the good at least as much as the price, so they will purchase the good at the market price.  </a:t>
            </a:r>
          </a:p>
          <a:p>
            <a:endParaRPr lang="en-US" altLang="en-US"/>
          </a:p>
          <a:p>
            <a:r>
              <a:rPr lang="en-US" altLang="en-US"/>
              <a:t>The buyers from 15 on up value the good less than $30, so they won’t buy the good.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84078D6-DB76-402D-AEC3-C37E24839A28}" type="slidenum">
              <a:rPr lang="en-US" altLang="en-US"/>
              <a:pPr/>
              <a:t>33</a:t>
            </a:fld>
            <a:endParaRPr lang="en-US" altLang="en-US"/>
          </a:p>
        </p:txBody>
      </p:sp>
      <p:sp>
        <p:nvSpPr>
          <p:cNvPr id="12390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66C18889-768C-4635-A71A-574E0B6A91F8}" type="slidenum">
              <a:rPr lang="en-US" altLang="en-US" sz="1200">
                <a:cs typeface="Arial" charset="0"/>
              </a:rPr>
              <a:pPr algn="r"/>
              <a:t>33</a:t>
            </a:fld>
            <a:endParaRPr lang="en-US" altLang="en-US" sz="1200">
              <a:cs typeface="Arial" charset="0"/>
            </a:endParaRPr>
          </a:p>
        </p:txBody>
      </p:sp>
      <p:sp>
        <p:nvSpPr>
          <p:cNvPr id="123907" name="Rectangle 2"/>
          <p:cNvSpPr>
            <a:spLocks noRot="1" noChangeArrowheads="1" noTextEdit="1"/>
          </p:cNvSpPr>
          <p:nvPr>
            <p:ph type="sldImg"/>
          </p:nvPr>
        </p:nvSpPr>
        <p:spPr>
          <a:xfrm>
            <a:off x="1143000" y="534988"/>
            <a:ext cx="4572000" cy="3429000"/>
          </a:xfrm>
          <a:ln/>
        </p:spPr>
      </p:sp>
      <p:sp>
        <p:nvSpPr>
          <p:cNvPr id="123908" name="Rectangle 3"/>
          <p:cNvSpPr>
            <a:spLocks noGrp="1" noChangeArrowheads="1"/>
          </p:cNvSpPr>
          <p:nvPr>
            <p:ph type="body" idx="1"/>
          </p:nvPr>
        </p:nvSpPr>
        <p:spPr>
          <a:xfrm>
            <a:off x="685800" y="4248150"/>
            <a:ext cx="5486400" cy="4210050"/>
          </a:xfrm>
        </p:spPr>
        <p:txBody>
          <a:bodyPr/>
          <a:lstStyle/>
          <a:p>
            <a:r>
              <a:rPr lang="en-US" altLang="en-US"/>
              <a:t>Because the height of the S curve tells us seller’s costs, we can determine the following:  </a:t>
            </a:r>
          </a:p>
          <a:p>
            <a:endParaRPr lang="en-US" altLang="en-US"/>
          </a:p>
          <a:p>
            <a:r>
              <a:rPr lang="en-US" altLang="en-US"/>
              <a:t>The sellers of the first 15 units have cost &lt; $30, so it is worthwhile for them to produce the good.  </a:t>
            </a:r>
          </a:p>
          <a:p>
            <a:endParaRPr lang="en-US" altLang="en-US"/>
          </a:p>
          <a:p>
            <a:r>
              <a:rPr lang="en-US" altLang="en-US"/>
              <a:t>The other sellers have cost &gt; $30, so they will not sell the good if P = $30.  </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AD88258-BC6F-4C8E-A4D8-B991837FCF51}" type="slidenum">
              <a:rPr lang="en-US" altLang="en-US"/>
              <a:pPr/>
              <a:t>34</a:t>
            </a:fld>
            <a:endParaRPr lang="en-US" altLang="en-US"/>
          </a:p>
        </p:txBody>
      </p:sp>
      <p:sp>
        <p:nvSpPr>
          <p:cNvPr id="12595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4B44B967-C32E-4B73-8BCC-2A6427A7725E}" type="slidenum">
              <a:rPr lang="en-US" altLang="en-US" sz="1200">
                <a:cs typeface="Arial" charset="0"/>
              </a:rPr>
              <a:pPr algn="r"/>
              <a:t>34</a:t>
            </a:fld>
            <a:endParaRPr lang="en-US" altLang="en-US" sz="1200">
              <a:cs typeface="Arial" charset="0"/>
            </a:endParaRPr>
          </a:p>
        </p:txBody>
      </p:sp>
      <p:sp>
        <p:nvSpPr>
          <p:cNvPr id="125955" name="Rectangle 2"/>
          <p:cNvSpPr>
            <a:spLocks noRot="1" noChangeArrowheads="1" noTextEdit="1"/>
          </p:cNvSpPr>
          <p:nvPr>
            <p:ph type="sldImg"/>
          </p:nvPr>
        </p:nvSpPr>
        <p:spPr>
          <a:xfrm>
            <a:off x="1143000" y="534988"/>
            <a:ext cx="4572000" cy="3429000"/>
          </a:xfrm>
          <a:ln/>
        </p:spPr>
      </p:sp>
      <p:sp>
        <p:nvSpPr>
          <p:cNvPr id="125956" name="Rectangle 3"/>
          <p:cNvSpPr>
            <a:spLocks noGrp="1" noChangeArrowheads="1"/>
          </p:cNvSpPr>
          <p:nvPr>
            <p:ph type="body" idx="1"/>
          </p:nvPr>
        </p:nvSpPr>
        <p:spPr>
          <a:xfrm>
            <a:off x="685800" y="4248150"/>
            <a:ext cx="5486400" cy="4210050"/>
          </a:xfrm>
        </p:spPr>
        <p:txBody>
          <a:bodyPr/>
          <a:lstStyle/>
          <a:p>
            <a:r>
              <a:rPr lang="en-US" altLang="en-US"/>
              <a:t>This slide shows that, if we are starting from a Q greater than the market equilibrium quantity, we can increase total surplus by reducing Q.  The slide demonstrates this for one particular Q (20), but it is true for any Q greater than the equilibrium quantity.  </a:t>
            </a:r>
          </a:p>
          <a:p>
            <a:endParaRPr lang="en-US" altLang="en-US"/>
          </a:p>
          <a:p>
            <a:r>
              <a:rPr lang="en-US" altLang="en-US"/>
              <a:t>Thus, if we continue to reduce Q, total surplus will continue to increase – until we get to the equilibrium quantity.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B0E8716-AE42-49D8-A3CE-BBA88FA7DE6D}" type="slidenum">
              <a:rPr lang="en-US" altLang="en-US"/>
              <a:pPr/>
              <a:t>35</a:t>
            </a:fld>
            <a:endParaRPr lang="en-US" altLang="en-US"/>
          </a:p>
        </p:txBody>
      </p:sp>
      <p:sp>
        <p:nvSpPr>
          <p:cNvPr id="12800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E51B81EC-11ED-496A-8E5C-6CF57D7B5FAF}" type="slidenum">
              <a:rPr lang="en-US" altLang="en-US" sz="1200">
                <a:cs typeface="Arial" charset="0"/>
              </a:rPr>
              <a:pPr algn="r"/>
              <a:t>35</a:t>
            </a:fld>
            <a:endParaRPr lang="en-US" altLang="en-US" sz="1200">
              <a:cs typeface="Arial" charset="0"/>
            </a:endParaRPr>
          </a:p>
        </p:txBody>
      </p:sp>
      <p:sp>
        <p:nvSpPr>
          <p:cNvPr id="128003" name="Rectangle 2"/>
          <p:cNvSpPr>
            <a:spLocks noRot="1" noChangeArrowheads="1" noTextEdit="1"/>
          </p:cNvSpPr>
          <p:nvPr>
            <p:ph type="sldImg"/>
          </p:nvPr>
        </p:nvSpPr>
        <p:spPr>
          <a:xfrm>
            <a:off x="1143000" y="534988"/>
            <a:ext cx="4572000" cy="3429000"/>
          </a:xfrm>
          <a:ln/>
        </p:spPr>
      </p:sp>
      <p:sp>
        <p:nvSpPr>
          <p:cNvPr id="128004" name="Rectangle 3"/>
          <p:cNvSpPr>
            <a:spLocks noGrp="1" noChangeArrowheads="1"/>
          </p:cNvSpPr>
          <p:nvPr>
            <p:ph type="body" idx="1"/>
          </p:nvPr>
        </p:nvSpPr>
        <p:spPr>
          <a:xfrm>
            <a:off x="685800" y="4248150"/>
            <a:ext cx="5486400" cy="4210050"/>
          </a:xfrm>
        </p:spPr>
        <p:txBody>
          <a:bodyPr/>
          <a:lstStyle/>
          <a:p>
            <a:r>
              <a:rPr lang="en-US" altLang="en-US"/>
              <a:t>This slide shows that, if we are starting from a Q less than the market equilibrium quantity, we can increase total surplus by increasing Q.  The slide demonstrates this for one particular Q (10), but it is true for any Q below the equilibrium quantity.  </a:t>
            </a:r>
          </a:p>
          <a:p>
            <a:endParaRPr lang="en-US" altLang="en-US"/>
          </a:p>
          <a:p>
            <a:r>
              <a:rPr lang="en-US" altLang="en-US"/>
              <a:t>Thus, if we continue to increase Q, total surplus will continue to increase – until we get to the equilibrium quantity.</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4359570-8B4A-4076-822F-89D0421D649D}" type="slidenum">
              <a:rPr lang="en-US" altLang="en-US"/>
              <a:pPr/>
              <a:t>36</a:t>
            </a:fld>
            <a:endParaRPr lang="en-US" altLang="en-US"/>
          </a:p>
        </p:txBody>
      </p:sp>
      <p:sp>
        <p:nvSpPr>
          <p:cNvPr id="1832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853DC24-29BD-4BE4-B5FA-88AF8F55599B}" type="slidenum">
              <a:rPr lang="en-US" altLang="en-US" sz="1200">
                <a:cs typeface="Arial" charset="0"/>
              </a:rPr>
              <a:pPr algn="r"/>
              <a:t>36</a:t>
            </a:fld>
            <a:endParaRPr lang="en-US" altLang="en-US" sz="1200">
              <a:cs typeface="Arial" charset="0"/>
            </a:endParaRPr>
          </a:p>
        </p:txBody>
      </p:sp>
      <p:sp>
        <p:nvSpPr>
          <p:cNvPr id="183299" name="Rectangle 2"/>
          <p:cNvSpPr>
            <a:spLocks noRot="1" noChangeArrowheads="1" noTextEdit="1"/>
          </p:cNvSpPr>
          <p:nvPr>
            <p:ph type="sldImg"/>
          </p:nvPr>
        </p:nvSpPr>
        <p:spPr>
          <a:xfrm>
            <a:off x="1143000" y="534988"/>
            <a:ext cx="4572000" cy="3429000"/>
          </a:xfrm>
          <a:ln/>
        </p:spPr>
      </p:sp>
      <p:sp>
        <p:nvSpPr>
          <p:cNvPr id="183300" name="Rectangle 3"/>
          <p:cNvSpPr>
            <a:spLocks noGrp="1" noChangeArrowheads="1"/>
          </p:cNvSpPr>
          <p:nvPr>
            <p:ph type="body" idx="1"/>
          </p:nvPr>
        </p:nvSpPr>
        <p:spPr>
          <a:xfrm>
            <a:off x="685800" y="4248150"/>
            <a:ext cx="5486400" cy="4210050"/>
          </a:xfrm>
          <a:noFill/>
        </p:spPr>
        <p:txBody>
          <a:bodyPr/>
          <a:lstStyle/>
          <a:p>
            <a:r>
              <a:rPr lang="en-US" altLang="en-US"/>
              <a:t>This slide summarizes the lesson of the preceding two slides. </a:t>
            </a:r>
          </a:p>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FBFBC14-EFE8-4FF8-8695-0C1DD055C296}" type="slidenum">
              <a:rPr lang="en-US" altLang="en-US"/>
              <a:pPr/>
              <a:t>37</a:t>
            </a:fld>
            <a:endParaRPr lang="en-US" altLang="en-US"/>
          </a:p>
        </p:txBody>
      </p:sp>
      <p:sp>
        <p:nvSpPr>
          <p:cNvPr id="13414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F2BC2F78-CED8-403E-81E3-918898CF261E}" type="slidenum">
              <a:rPr lang="en-US" altLang="en-US" sz="1200">
                <a:cs typeface="Arial" charset="0"/>
              </a:rPr>
              <a:pPr algn="r"/>
              <a:t>37</a:t>
            </a:fld>
            <a:endParaRPr lang="en-US" altLang="en-US" sz="1200">
              <a:cs typeface="Arial" charset="0"/>
            </a:endParaRPr>
          </a:p>
        </p:txBody>
      </p:sp>
      <p:sp>
        <p:nvSpPr>
          <p:cNvPr id="134147" name="Rectangle 2"/>
          <p:cNvSpPr>
            <a:spLocks noRot="1" noChangeArrowheads="1" noTextEdit="1"/>
          </p:cNvSpPr>
          <p:nvPr>
            <p:ph type="sldImg"/>
          </p:nvPr>
        </p:nvSpPr>
        <p:spPr>
          <a:xfrm>
            <a:off x="1143000" y="534988"/>
            <a:ext cx="4572000" cy="3429000"/>
          </a:xfrm>
          <a:ln/>
        </p:spPr>
      </p:sp>
      <p:sp>
        <p:nvSpPr>
          <p:cNvPr id="134148" name="Rectangle 3"/>
          <p:cNvSpPr>
            <a:spLocks noGrp="1" noChangeArrowheads="1"/>
          </p:cNvSpPr>
          <p:nvPr>
            <p:ph type="body" idx="1"/>
          </p:nvPr>
        </p:nvSpPr>
        <p:spPr>
          <a:xfrm>
            <a:off x="685800" y="4248150"/>
            <a:ext cx="5486400" cy="4210050"/>
          </a:xfrm>
        </p:spPr>
        <p:txBody>
          <a:bodyPr/>
          <a:lstStyle/>
          <a:p>
            <a:r>
              <a:rPr lang="en-US" altLang="en-US"/>
              <a:t>This and the following slide contain passages from </a:t>
            </a:r>
            <a:r>
              <a:rPr lang="en-US" altLang="en-US" i="1"/>
              <a:t>The Wealth of Nations</a:t>
            </a:r>
            <a:r>
              <a:rPr lang="en-US" altLang="en-US"/>
              <a:t>.  It would be hard to overstate the impact of the ideas in these passages.  </a:t>
            </a:r>
          </a:p>
          <a:p>
            <a:endParaRPr lang="en-US" altLang="en-US"/>
          </a:p>
          <a:p>
            <a:r>
              <a:rPr lang="en-US" altLang="en-US"/>
              <a:t>I have included them here because students should be able to better understand and appreciate their significance after having just seen the analysis of market efficiency.</a:t>
            </a:r>
          </a:p>
          <a:p>
            <a:endParaRPr lang="en-US" altLang="en-US"/>
          </a:p>
          <a:p>
            <a:r>
              <a:rPr lang="en-US" altLang="en-US"/>
              <a:t>If you’re pressed for time, you might delete the first of these two slides, as it is probably less important than the second one.  The passages on this first slide convey the sense that the economy is made up of a completely uncoordinated mass of individuals, each acting in his or her own self interest.  On the next slide, Smith discusses the invisible hand.  </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A137CEF-E516-4D95-8B73-CF6563D7174F}" type="slidenum">
              <a:rPr lang="en-US" altLang="en-US"/>
              <a:pPr/>
              <a:t>38</a:t>
            </a:fld>
            <a:endParaRPr lang="en-US" altLang="en-US"/>
          </a:p>
        </p:txBody>
      </p:sp>
      <p:sp>
        <p:nvSpPr>
          <p:cNvPr id="13619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9C926872-ED11-4B65-B1A2-5ADB695AB4FA}" type="slidenum">
              <a:rPr lang="en-US" altLang="en-US" sz="1200">
                <a:cs typeface="Arial" charset="0"/>
              </a:rPr>
              <a:pPr algn="r"/>
              <a:t>38</a:t>
            </a:fld>
            <a:endParaRPr lang="en-US" altLang="en-US" sz="1200">
              <a:cs typeface="Arial" charset="0"/>
            </a:endParaRPr>
          </a:p>
        </p:txBody>
      </p:sp>
      <p:sp>
        <p:nvSpPr>
          <p:cNvPr id="136195" name="Rectangle 2"/>
          <p:cNvSpPr>
            <a:spLocks noRot="1" noChangeArrowheads="1" noTextEdit="1"/>
          </p:cNvSpPr>
          <p:nvPr>
            <p:ph type="sldImg"/>
          </p:nvPr>
        </p:nvSpPr>
        <p:spPr>
          <a:xfrm>
            <a:off x="1143000" y="534988"/>
            <a:ext cx="4572000" cy="3429000"/>
          </a:xfrm>
          <a:ln/>
        </p:spPr>
      </p:sp>
      <p:sp>
        <p:nvSpPr>
          <p:cNvPr id="136196" name="Rectangle 3"/>
          <p:cNvSpPr>
            <a:spLocks noGrp="1" noChangeArrowheads="1"/>
          </p:cNvSpPr>
          <p:nvPr>
            <p:ph type="body" idx="1"/>
          </p:nvPr>
        </p:nvSpPr>
        <p:spPr>
          <a:xfrm>
            <a:off x="685800" y="4248150"/>
            <a:ext cx="5486400" cy="4210050"/>
          </a:xfrm>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EB935A4-CB9E-4677-9706-7665D2624AC9}" type="slidenum">
              <a:rPr lang="en-US" altLang="en-US"/>
              <a:pPr/>
              <a:t>3</a:t>
            </a:fld>
            <a:endParaRPr lang="en-US" altLang="en-US"/>
          </a:p>
        </p:txBody>
      </p:sp>
      <p:sp>
        <p:nvSpPr>
          <p:cNvPr id="5837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F4F4A1A0-D370-4D2E-8611-4A3E87907077}" type="slidenum">
              <a:rPr lang="en-US" altLang="en-US" sz="1200">
                <a:cs typeface="Arial" charset="0"/>
              </a:rPr>
              <a:pPr algn="r"/>
              <a:t>3</a:t>
            </a:fld>
            <a:endParaRPr lang="en-US" altLang="en-US" sz="1200">
              <a:cs typeface="Arial" charset="0"/>
            </a:endParaRPr>
          </a:p>
        </p:txBody>
      </p:sp>
      <p:sp>
        <p:nvSpPr>
          <p:cNvPr id="58371" name="Rectangle 2"/>
          <p:cNvSpPr>
            <a:spLocks noRot="1" noChangeArrowheads="1" noTextEdit="1"/>
          </p:cNvSpPr>
          <p:nvPr>
            <p:ph type="sldImg"/>
          </p:nvPr>
        </p:nvSpPr>
        <p:spPr>
          <a:xfrm>
            <a:off x="1143000" y="534988"/>
            <a:ext cx="4572000" cy="3429000"/>
          </a:xfrm>
          <a:ln/>
        </p:spPr>
      </p:sp>
      <p:sp>
        <p:nvSpPr>
          <p:cNvPr id="58372" name="Rectangle 3"/>
          <p:cNvSpPr>
            <a:spLocks noGrp="1" noChangeArrowheads="1"/>
          </p:cNvSpPr>
          <p:nvPr>
            <p:ph type="body" idx="1"/>
          </p:nvPr>
        </p:nvSpPr>
        <p:spPr>
          <a:xfrm>
            <a:off x="685800" y="4248150"/>
            <a:ext cx="5486400" cy="4210050"/>
          </a:xfrm>
        </p:spPr>
        <p:txBody>
          <a:bodyPr/>
          <a:lstStyle/>
          <a:p>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7BFFEB-7DBA-4D7B-815B-78F45C35FF61}" type="slidenum">
              <a:rPr lang="en-US" altLang="en-US"/>
              <a:pPr/>
              <a:t>39</a:t>
            </a:fld>
            <a:endParaRPr lang="en-US" altLang="en-US"/>
          </a:p>
        </p:txBody>
      </p:sp>
      <p:sp>
        <p:nvSpPr>
          <p:cNvPr id="209922" name="Rectangle 2"/>
          <p:cNvSpPr>
            <a:spLocks noRot="1" noChangeArrowheads="1" noTextEdit="1"/>
          </p:cNvSpPr>
          <p:nvPr>
            <p:ph type="sldImg"/>
          </p:nvPr>
        </p:nvSpPr>
        <p:spPr>
          <a:ln/>
        </p:spPr>
      </p:sp>
      <p:sp>
        <p:nvSpPr>
          <p:cNvPr id="209923" name="Rectangle 3"/>
          <p:cNvSpPr>
            <a:spLocks noGrp="1" noChangeArrowheads="1"/>
          </p:cNvSpPr>
          <p:nvPr>
            <p:ph type="body" idx="1"/>
          </p:nvPr>
        </p:nvSpPr>
        <p:spPr/>
        <p:txBody>
          <a:bodyPr/>
          <a:lstStyle/>
          <a:p>
            <a:pPr marL="228600" indent="-228600"/>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C1E157-CA83-458F-9CDF-413B2D28F3B9}" type="slidenum">
              <a:rPr lang="en-US" altLang="en-US"/>
              <a:pPr/>
              <a:t>40</a:t>
            </a:fld>
            <a:endParaRPr lang="en-US" altLang="en-US"/>
          </a:p>
        </p:txBody>
      </p:sp>
      <p:sp>
        <p:nvSpPr>
          <p:cNvPr id="211970" name="Rectangle 2"/>
          <p:cNvSpPr>
            <a:spLocks noRot="1" noChangeArrowheads="1" noTextEdit="1"/>
          </p:cNvSpPr>
          <p:nvPr>
            <p:ph type="sldImg"/>
          </p:nvPr>
        </p:nvSpPr>
        <p:spPr>
          <a:ln/>
        </p:spPr>
      </p:sp>
      <p:sp>
        <p:nvSpPr>
          <p:cNvPr id="211971" name="Rectangle 3"/>
          <p:cNvSpPr>
            <a:spLocks noGrp="1" noChangeArrowheads="1"/>
          </p:cNvSpPr>
          <p:nvPr>
            <p:ph type="body" idx="1"/>
          </p:nvPr>
        </p:nvSpPr>
        <p:spPr/>
        <p:txBody>
          <a:bodyPr/>
          <a:lstStyle/>
          <a:p>
            <a:r>
              <a:rPr lang="en-US" altLang="en-US"/>
              <a:t>Example of central planner:  the Communist leaders of the former Soviet Union. </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1A00DF6-5582-4A4F-BC30-952B859D892B}" type="slidenum">
              <a:rPr lang="en-US" altLang="en-US"/>
              <a:pPr/>
              <a:t>41</a:t>
            </a:fld>
            <a:endParaRPr lang="en-US" altLang="en-US"/>
          </a:p>
        </p:txBody>
      </p:sp>
      <p:sp>
        <p:nvSpPr>
          <p:cNvPr id="13824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F1DE60DF-5654-4846-AC8C-0068155487E9}" type="slidenum">
              <a:rPr lang="en-US" altLang="en-US" sz="1200">
                <a:cs typeface="Arial" charset="0"/>
              </a:rPr>
              <a:pPr algn="r"/>
              <a:t>41</a:t>
            </a:fld>
            <a:endParaRPr lang="en-US" altLang="en-US" sz="1200">
              <a:cs typeface="Arial" charset="0"/>
            </a:endParaRPr>
          </a:p>
        </p:txBody>
      </p:sp>
      <p:sp>
        <p:nvSpPr>
          <p:cNvPr id="138243" name="Rectangle 2"/>
          <p:cNvSpPr>
            <a:spLocks noRot="1" noChangeArrowheads="1" noTextEdit="1"/>
          </p:cNvSpPr>
          <p:nvPr>
            <p:ph type="sldImg"/>
          </p:nvPr>
        </p:nvSpPr>
        <p:spPr>
          <a:xfrm>
            <a:off x="1143000" y="534988"/>
            <a:ext cx="4572000" cy="3429000"/>
          </a:xfrm>
          <a:ln/>
        </p:spPr>
      </p:sp>
      <p:sp>
        <p:nvSpPr>
          <p:cNvPr id="138244" name="Rectangle 3"/>
          <p:cNvSpPr>
            <a:spLocks noGrp="1" noChangeArrowheads="1"/>
          </p:cNvSpPr>
          <p:nvPr>
            <p:ph type="body" idx="1"/>
          </p:nvPr>
        </p:nvSpPr>
        <p:spPr>
          <a:xfrm>
            <a:off x="685800" y="4248150"/>
            <a:ext cx="5486400" cy="4210050"/>
          </a:xfrm>
        </p:spPr>
        <p:txBody>
          <a:bodyPr/>
          <a:lstStyle/>
          <a:p>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B16E8D5-A36D-427D-B4FF-B49AD54C00F5}" type="slidenum">
              <a:rPr lang="en-US" altLang="en-US"/>
              <a:pPr/>
              <a:t>42</a:t>
            </a:fld>
            <a:endParaRPr lang="en-US" altLang="en-US"/>
          </a:p>
        </p:txBody>
      </p:sp>
      <p:sp>
        <p:nvSpPr>
          <p:cNvPr id="21606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7C41A898-7EAC-4D5C-ABE9-CC13BA15FA6F}" type="slidenum">
              <a:rPr lang="en-US" altLang="en-US" sz="1200">
                <a:cs typeface="Arial" charset="0"/>
              </a:rPr>
              <a:pPr algn="r"/>
              <a:t>42</a:t>
            </a:fld>
            <a:endParaRPr lang="en-US" altLang="en-US" sz="1200">
              <a:cs typeface="Arial" charset="0"/>
            </a:endParaRPr>
          </a:p>
        </p:txBody>
      </p:sp>
      <p:sp>
        <p:nvSpPr>
          <p:cNvPr id="216067" name="Rectangle 2"/>
          <p:cNvSpPr>
            <a:spLocks noRot="1" noChangeArrowheads="1" noTextEdit="1"/>
          </p:cNvSpPr>
          <p:nvPr>
            <p:ph type="sldImg"/>
          </p:nvPr>
        </p:nvSpPr>
        <p:spPr>
          <a:xfrm>
            <a:off x="1143000" y="534988"/>
            <a:ext cx="4572000" cy="3429000"/>
          </a:xfrm>
          <a:ln/>
        </p:spPr>
      </p:sp>
      <p:sp>
        <p:nvSpPr>
          <p:cNvPr id="216068" name="Rectangle 3"/>
          <p:cNvSpPr>
            <a:spLocks noGrp="1" noChangeArrowheads="1"/>
          </p:cNvSpPr>
          <p:nvPr>
            <p:ph type="body" idx="1"/>
          </p:nvPr>
        </p:nvSpPr>
        <p:spPr>
          <a:xfrm>
            <a:off x="685800" y="4248150"/>
            <a:ext cx="5486400" cy="4210050"/>
          </a:xfrm>
          <a:noFill/>
        </p:spPr>
        <p:txBody>
          <a:bodyPr/>
          <a:lstStyle/>
          <a:p>
            <a:r>
              <a:rPr lang="en-US" altLang="en-US"/>
              <a:t>The italicized terms </a:t>
            </a:r>
            <a:r>
              <a:rPr lang="en-US" altLang="en-US" i="1"/>
              <a:t>market power</a:t>
            </a:r>
            <a:r>
              <a:rPr lang="en-US" altLang="en-US"/>
              <a:t> and </a:t>
            </a:r>
            <a:r>
              <a:rPr lang="en-US" altLang="en-US" i="1"/>
              <a:t>externalities </a:t>
            </a:r>
            <a:r>
              <a:rPr lang="en-US" altLang="en-US"/>
              <a:t>will be formally defined in later chapters.  </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662FEA-F835-4205-A76D-C720C7C31620}" type="slidenum">
              <a:rPr lang="en-US" altLang="en-US"/>
              <a:pPr/>
              <a:t>43</a:t>
            </a:fld>
            <a:endParaRPr lang="en-US" altLang="en-US"/>
          </a:p>
        </p:txBody>
      </p:sp>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4D166F-F19F-475F-A8BA-01CA86337866}" type="slidenum">
              <a:rPr lang="en-US" altLang="en-US"/>
              <a:pPr/>
              <a:t>44</a:t>
            </a:fld>
            <a:endParaRPr lang="en-US" altLang="en-US"/>
          </a:p>
        </p:txBody>
      </p:sp>
      <p:sp>
        <p:nvSpPr>
          <p:cNvPr id="171010" name="Rectangle 2"/>
          <p:cNvSpPr>
            <a:spLocks noRo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3130FB-0B53-4CF2-96AA-B729E520FB14}" type="slidenum">
              <a:rPr lang="en-US" altLang="en-US"/>
              <a:pPr/>
              <a:t>45</a:t>
            </a:fld>
            <a:endParaRPr lang="en-US" altLang="en-US"/>
          </a:p>
        </p:txBody>
      </p:sp>
      <p:sp>
        <p:nvSpPr>
          <p:cNvPr id="175106" name="Rectangle 2"/>
          <p:cNvSpPr>
            <a:spLocks noRo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C9B2230-2441-4A6B-A3E2-288221849E73}" type="slidenum">
              <a:rPr lang="en-US" altLang="en-US"/>
              <a:pPr/>
              <a:t>4</a:t>
            </a:fld>
            <a:endParaRPr lang="en-US" altLang="en-US"/>
          </a:p>
        </p:txBody>
      </p:sp>
      <p:sp>
        <p:nvSpPr>
          <p:cNvPr id="6041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B8E8ECE8-E570-41D3-82F7-C06B330B64A7}" type="slidenum">
              <a:rPr lang="en-US" altLang="en-US" sz="1200">
                <a:cs typeface="Arial" charset="0"/>
              </a:rPr>
              <a:pPr algn="r"/>
              <a:t>4</a:t>
            </a:fld>
            <a:endParaRPr lang="en-US" altLang="en-US" sz="1200">
              <a:cs typeface="Arial" charset="0"/>
            </a:endParaRPr>
          </a:p>
        </p:txBody>
      </p:sp>
      <p:sp>
        <p:nvSpPr>
          <p:cNvPr id="60419" name="Rectangle 2"/>
          <p:cNvSpPr>
            <a:spLocks noRot="1" noChangeArrowheads="1" noTextEdit="1"/>
          </p:cNvSpPr>
          <p:nvPr>
            <p:ph type="sldImg"/>
          </p:nvPr>
        </p:nvSpPr>
        <p:spPr>
          <a:xfrm>
            <a:off x="1143000" y="534988"/>
            <a:ext cx="4572000" cy="3429000"/>
          </a:xfrm>
          <a:ln/>
        </p:spPr>
      </p:sp>
      <p:sp>
        <p:nvSpPr>
          <p:cNvPr id="60420" name="Rectangle 3"/>
          <p:cNvSpPr>
            <a:spLocks noGrp="1" noChangeArrowheads="1"/>
          </p:cNvSpPr>
          <p:nvPr>
            <p:ph type="body" idx="1"/>
          </p:nvPr>
        </p:nvSpPr>
        <p:spPr>
          <a:xfrm>
            <a:off x="685800" y="4248150"/>
            <a:ext cx="5486400" cy="4210050"/>
          </a:xfrm>
        </p:spPr>
        <p:txBody>
          <a:bodyPr/>
          <a:lstStyle/>
          <a:p>
            <a:r>
              <a:rPr lang="en-US" altLang="en-US"/>
              <a:t>Give your students a few moments to fill in the table.  Then reveal the answers.  Tell them that they have just constructed the demand schedule for iPods.  </a:t>
            </a:r>
          </a:p>
          <a:p>
            <a:endParaRPr lang="en-US" altLang="en-US"/>
          </a:p>
          <a:p>
            <a:r>
              <a:rPr lang="en-US" altLang="en-US"/>
              <a:t>Next, we will use the demand schedule to draw the demand curve (just like in Chapter 4 when we first covered demand schedules &amp; curves).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30DB9FE-72AE-44FC-A73D-1D5421068067}" type="slidenum">
              <a:rPr lang="en-US" altLang="en-US"/>
              <a:pPr/>
              <a:t>5</a:t>
            </a:fld>
            <a:endParaRPr lang="en-US" altLang="en-US"/>
          </a:p>
        </p:txBody>
      </p:sp>
      <p:sp>
        <p:nvSpPr>
          <p:cNvPr id="6246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E3395586-889B-43E1-AA92-88F297898B8E}" type="slidenum">
              <a:rPr lang="en-US" altLang="en-US" sz="1200">
                <a:cs typeface="Arial" charset="0"/>
              </a:rPr>
              <a:pPr algn="r"/>
              <a:t>5</a:t>
            </a:fld>
            <a:endParaRPr lang="en-US" altLang="en-US" sz="1200">
              <a:cs typeface="Arial" charset="0"/>
            </a:endParaRPr>
          </a:p>
        </p:txBody>
      </p:sp>
      <p:sp>
        <p:nvSpPr>
          <p:cNvPr id="62467" name="Rectangle 2"/>
          <p:cNvSpPr>
            <a:spLocks noRot="1" noChangeArrowheads="1" noTextEdit="1"/>
          </p:cNvSpPr>
          <p:nvPr>
            <p:ph type="sldImg"/>
          </p:nvPr>
        </p:nvSpPr>
        <p:spPr>
          <a:xfrm>
            <a:off x="1143000" y="534988"/>
            <a:ext cx="4572000" cy="3429000"/>
          </a:xfrm>
          <a:ln/>
        </p:spPr>
      </p:sp>
      <p:sp>
        <p:nvSpPr>
          <p:cNvPr id="62468" name="Rectangle 3"/>
          <p:cNvSpPr>
            <a:spLocks noGrp="1" noChangeArrowheads="1"/>
          </p:cNvSpPr>
          <p:nvPr>
            <p:ph type="body" idx="1"/>
          </p:nvPr>
        </p:nvSpPr>
        <p:spPr>
          <a:xfrm>
            <a:off x="685800" y="4248150"/>
            <a:ext cx="5486400" cy="4210050"/>
          </a:xfrm>
        </p:spPr>
        <p:txBody>
          <a:bodyPr/>
          <a:lstStyle/>
          <a:p>
            <a:r>
              <a:rPr lang="en-US" altLang="en-US" dirty="0"/>
              <a:t>The table on this slide consists of the 1</a:t>
            </a:r>
            <a:r>
              <a:rPr lang="en-US" altLang="en-US" baseline="30000" dirty="0"/>
              <a:t>st</a:t>
            </a:r>
            <a:r>
              <a:rPr lang="en-US" altLang="en-US" dirty="0"/>
              <a:t> and 3</a:t>
            </a:r>
            <a:r>
              <a:rPr lang="en-US" altLang="en-US" baseline="30000" dirty="0"/>
              <a:t>rd</a:t>
            </a:r>
            <a:r>
              <a:rPr lang="en-US" altLang="en-US" dirty="0"/>
              <a:t> columns of the table on the preceding slide.  The numbers in these columns are the demand schedule for iPods, and give us the demand curve shown in the graph on this slide.  </a:t>
            </a:r>
          </a:p>
          <a:p>
            <a:endParaRPr lang="en-US" altLang="en-US" dirty="0"/>
          </a:p>
          <a:p>
            <a:r>
              <a:rPr lang="en-US" altLang="en-US" dirty="0"/>
              <a:t>The animation is as follows: </a:t>
            </a:r>
          </a:p>
          <a:p>
            <a:endParaRPr lang="en-US" altLang="en-US" dirty="0"/>
          </a:p>
          <a:p>
            <a:r>
              <a:rPr lang="en-US" altLang="en-US" dirty="0"/>
              <a:t>When P is $301 or higher, </a:t>
            </a:r>
            <a:r>
              <a:rPr lang="en-US" altLang="en-US" dirty="0" err="1"/>
              <a:t>Q</a:t>
            </a:r>
            <a:r>
              <a:rPr lang="en-US" altLang="en-US" baseline="30000" dirty="0" err="1"/>
              <a:t>d</a:t>
            </a:r>
            <a:r>
              <a:rPr lang="en-US" altLang="en-US" dirty="0"/>
              <a:t> is zero.  That part of the table is highlighted when the upper-most segment of the demand curve is revealed.  </a:t>
            </a:r>
          </a:p>
          <a:p>
            <a:endParaRPr lang="en-US" altLang="en-US" dirty="0"/>
          </a:p>
          <a:p>
            <a:r>
              <a:rPr lang="en-US" altLang="en-US" dirty="0"/>
              <a:t>If the price falls to $300, then </a:t>
            </a:r>
            <a:r>
              <a:rPr lang="en-US" altLang="en-US" dirty="0" err="1"/>
              <a:t>Q</a:t>
            </a:r>
            <a:r>
              <a:rPr lang="en-US" altLang="en-US" baseline="30000" dirty="0" err="1"/>
              <a:t>d</a:t>
            </a:r>
            <a:r>
              <a:rPr lang="en-US" altLang="en-US" dirty="0"/>
              <a:t> increases to 1.  </a:t>
            </a:r>
          </a:p>
          <a:p>
            <a:endParaRPr lang="en-US" altLang="en-US" dirty="0"/>
          </a:p>
          <a:p>
            <a:r>
              <a:rPr lang="en-US" altLang="en-US" dirty="0"/>
              <a:t>If the price is anywhere in the range $251-300, </a:t>
            </a:r>
            <a:r>
              <a:rPr lang="en-US" altLang="en-US" dirty="0" err="1"/>
              <a:t>Q</a:t>
            </a:r>
            <a:r>
              <a:rPr lang="en-US" altLang="en-US" baseline="30000" dirty="0" err="1"/>
              <a:t>d</a:t>
            </a:r>
            <a:r>
              <a:rPr lang="en-US" altLang="en-US" dirty="0"/>
              <a:t> = 1.  </a:t>
            </a:r>
          </a:p>
          <a:p>
            <a:endParaRPr lang="en-US" altLang="en-US" dirty="0"/>
          </a:p>
          <a:p>
            <a:r>
              <a:rPr lang="en-US" altLang="en-US" dirty="0"/>
              <a:t>If the price falls to $250, then </a:t>
            </a:r>
            <a:r>
              <a:rPr lang="en-US" altLang="en-US" dirty="0" err="1"/>
              <a:t>Q</a:t>
            </a:r>
            <a:r>
              <a:rPr lang="en-US" altLang="en-US" baseline="30000" dirty="0" err="1"/>
              <a:t>d</a:t>
            </a:r>
            <a:r>
              <a:rPr lang="en-US" altLang="en-US" dirty="0"/>
              <a:t> increases to 2.  </a:t>
            </a:r>
          </a:p>
          <a:p>
            <a:endParaRPr lang="en-US" altLang="en-US" dirty="0"/>
          </a:p>
          <a:p>
            <a:r>
              <a:rPr lang="en-US" altLang="en-US" dirty="0"/>
              <a:t>If the price is anywhere in the range $176-250, </a:t>
            </a:r>
            <a:r>
              <a:rPr lang="en-US" altLang="en-US" dirty="0" err="1"/>
              <a:t>Q</a:t>
            </a:r>
            <a:r>
              <a:rPr lang="en-US" altLang="en-US" baseline="30000" dirty="0" err="1"/>
              <a:t>d</a:t>
            </a:r>
            <a:r>
              <a:rPr lang="en-US" altLang="en-US" dirty="0"/>
              <a:t> = 2.  </a:t>
            </a:r>
          </a:p>
          <a:p>
            <a:endParaRPr lang="en-US" altLang="en-US" dirty="0"/>
          </a:p>
          <a:p>
            <a:r>
              <a:rPr lang="en-US" altLang="en-US" dirty="0"/>
              <a:t>…and so forth. </a:t>
            </a:r>
          </a:p>
          <a:p>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305067B-7A3A-44AC-A9BE-1A6FA998897A}" type="slidenum">
              <a:rPr lang="en-US" altLang="en-US"/>
              <a:pPr/>
              <a:t>6</a:t>
            </a:fld>
            <a:endParaRPr lang="en-US" altLang="en-US"/>
          </a:p>
        </p:txBody>
      </p:sp>
      <p:sp>
        <p:nvSpPr>
          <p:cNvPr id="6451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7B855718-F116-46C7-A3A1-ADB7101C948E}" type="slidenum">
              <a:rPr lang="en-US" altLang="en-US" sz="1200">
                <a:cs typeface="Arial" charset="0"/>
              </a:rPr>
              <a:pPr algn="r"/>
              <a:t>6</a:t>
            </a:fld>
            <a:endParaRPr lang="en-US" altLang="en-US" sz="1200">
              <a:cs typeface="Arial" charset="0"/>
            </a:endParaRPr>
          </a:p>
        </p:txBody>
      </p:sp>
      <p:sp>
        <p:nvSpPr>
          <p:cNvPr id="64515" name="Rectangle 2"/>
          <p:cNvSpPr>
            <a:spLocks noRot="1" noChangeArrowheads="1" noTextEdit="1"/>
          </p:cNvSpPr>
          <p:nvPr>
            <p:ph type="sldImg"/>
          </p:nvPr>
        </p:nvSpPr>
        <p:spPr>
          <a:xfrm>
            <a:off x="1143000" y="534988"/>
            <a:ext cx="4572000" cy="3429000"/>
          </a:xfrm>
          <a:ln/>
        </p:spPr>
      </p:sp>
      <p:sp>
        <p:nvSpPr>
          <p:cNvPr id="64516" name="Rectangle 3"/>
          <p:cNvSpPr>
            <a:spLocks noGrp="1" noChangeArrowheads="1"/>
          </p:cNvSpPr>
          <p:nvPr>
            <p:ph type="body" idx="1"/>
          </p:nvPr>
        </p:nvSpPr>
        <p:spPr>
          <a:xfrm>
            <a:off x="685800" y="4248150"/>
            <a:ext cx="5486400" cy="4210050"/>
          </a:xfrm>
        </p:spPr>
        <p:txBody>
          <a:bodyPr/>
          <a:lstStyle/>
          <a:p>
            <a:r>
              <a:rPr lang="en-US" altLang="en-US"/>
              <a:t>After the previous slide, most of your students will probably understand where this D curve comes from, but its staircase-like shape will seem quite odd to them.  </a:t>
            </a:r>
          </a:p>
          <a:p>
            <a:endParaRPr lang="en-US" altLang="en-US"/>
          </a:p>
          <a:p>
            <a:r>
              <a:rPr lang="en-US" altLang="en-US"/>
              <a:t>Point out that it has 4 “steps,” one for each buyer.  Suppose there were 10 buyers instead of 4; how many steps would it have?  Ten, of course.  If there were 20 buyers, this D “curve” would have 20 steps.  </a:t>
            </a:r>
          </a:p>
          <a:p>
            <a:endParaRPr lang="en-US" altLang="en-US"/>
          </a:p>
          <a:p>
            <a:r>
              <a:rPr lang="en-US" altLang="en-US"/>
              <a:t>A perfectly competitive market has a huge number of buyers.  Suppose there were 10,000 buyers in the market for iPods (a tiny fraction of the actual number of buyers!).  Then, the number of steps would be 10,000.  In relation to the graph, each step would be insignificantly small, and the D curve would look like a smooth curve rather than a staircase – even though it really is a staircase – one with 10,000 infinitesimally small steps.  </a:t>
            </a:r>
          </a:p>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B5E8552-7312-4ECE-BB1A-5F99B8947D73}" type="slidenum">
              <a:rPr lang="en-US" altLang="en-US"/>
              <a:pPr/>
              <a:t>7</a:t>
            </a:fld>
            <a:endParaRPr lang="en-US" altLang="en-US"/>
          </a:p>
        </p:txBody>
      </p:sp>
      <p:sp>
        <p:nvSpPr>
          <p:cNvPr id="6656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4F8D1493-D938-4B27-A917-B40A200E4955}" type="slidenum">
              <a:rPr lang="en-US" altLang="en-US" sz="1200">
                <a:cs typeface="Arial" charset="0"/>
              </a:rPr>
              <a:pPr algn="r"/>
              <a:t>7</a:t>
            </a:fld>
            <a:endParaRPr lang="en-US" altLang="en-US" sz="1200">
              <a:cs typeface="Arial" charset="0"/>
            </a:endParaRPr>
          </a:p>
        </p:txBody>
      </p:sp>
      <p:sp>
        <p:nvSpPr>
          <p:cNvPr id="66563" name="Rectangle 2"/>
          <p:cNvSpPr>
            <a:spLocks noRot="1" noChangeArrowheads="1" noTextEdit="1"/>
          </p:cNvSpPr>
          <p:nvPr>
            <p:ph type="sldImg"/>
          </p:nvPr>
        </p:nvSpPr>
        <p:spPr>
          <a:xfrm>
            <a:off x="1143000" y="534988"/>
            <a:ext cx="4572000" cy="3429000"/>
          </a:xfrm>
          <a:ln/>
        </p:spPr>
      </p:sp>
      <p:sp>
        <p:nvSpPr>
          <p:cNvPr id="66564" name="Rectangle 3"/>
          <p:cNvSpPr>
            <a:spLocks noGrp="1" noChangeArrowheads="1"/>
          </p:cNvSpPr>
          <p:nvPr>
            <p:ph type="body" idx="1"/>
          </p:nvPr>
        </p:nvSpPr>
        <p:spPr>
          <a:xfrm>
            <a:off x="685800" y="4248150"/>
            <a:ext cx="5486400" cy="4210050"/>
          </a:xfrm>
        </p:spPr>
        <p:txBody>
          <a:bodyPr/>
          <a:lstStyle/>
          <a:p>
            <a:r>
              <a:rPr lang="en-US" altLang="en-US" dirty="0"/>
              <a:t>When Q = 1, the height of the demand curve is $300, which is Flea’s willingness to pay, or how much he values an iPod.  At any price higher than $300, Flea leaves the market; hence, at Q = 1, Flea is the marginal buyer.  </a:t>
            </a:r>
          </a:p>
          <a:p>
            <a:endParaRPr lang="en-US" altLang="en-US" dirty="0"/>
          </a:p>
          <a:p>
            <a:r>
              <a:rPr lang="en-US" altLang="en-US" dirty="0"/>
              <a:t>When Q = 2, the height of the demand curve is $250, which is Anthony’s willingness to pay, or how much he values an iPod.  At any price higher than $250, Anthony leaves the market; hence, at Q = 2, Anthony is the marginal buyer.  </a:t>
            </a:r>
          </a:p>
          <a:p>
            <a:endParaRPr lang="en-US" altLang="en-US" dirty="0"/>
          </a:p>
          <a:p>
            <a:r>
              <a:rPr lang="en-US" altLang="en-US" dirty="0"/>
              <a:t>And so forth.  </a:t>
            </a:r>
          </a:p>
          <a:p>
            <a:endParaRPr lang="en-US" altLang="en-US" dirty="0"/>
          </a:p>
          <a:p>
            <a:r>
              <a:rPr lang="en-US" altLang="en-US" dirty="0"/>
              <a:t>The lesson here is summarized in the text on the right side of the screen:  At each Q, the height of the D curve tells you the marginal buyer’s willingness to pay, or how much that buyer values the good.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C6914DA-CD2F-44E8-A8AF-7F505692484C}" type="slidenum">
              <a:rPr lang="en-US" altLang="en-US"/>
              <a:pPr/>
              <a:t>8</a:t>
            </a:fld>
            <a:endParaRPr lang="en-US" altLang="en-US"/>
          </a:p>
        </p:txBody>
      </p:sp>
      <p:sp>
        <p:nvSpPr>
          <p:cNvPr id="6861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1C2EAC82-8D55-4A91-BA5D-C6945DD0FBB0}" type="slidenum">
              <a:rPr lang="en-US" altLang="en-US" sz="1200">
                <a:cs typeface="Arial" charset="0"/>
              </a:rPr>
              <a:pPr algn="r"/>
              <a:t>8</a:t>
            </a:fld>
            <a:endParaRPr lang="en-US" altLang="en-US" sz="1200">
              <a:cs typeface="Arial" charset="0"/>
            </a:endParaRPr>
          </a:p>
        </p:txBody>
      </p:sp>
      <p:sp>
        <p:nvSpPr>
          <p:cNvPr id="68611" name="Rectangle 2"/>
          <p:cNvSpPr>
            <a:spLocks noRot="1" noChangeArrowheads="1" noTextEdit="1"/>
          </p:cNvSpPr>
          <p:nvPr>
            <p:ph type="sldImg"/>
          </p:nvPr>
        </p:nvSpPr>
        <p:spPr>
          <a:xfrm>
            <a:off x="1143000" y="534988"/>
            <a:ext cx="4572000" cy="3429000"/>
          </a:xfrm>
          <a:ln/>
        </p:spPr>
      </p:sp>
      <p:sp>
        <p:nvSpPr>
          <p:cNvPr id="68612" name="Rectangle 3"/>
          <p:cNvSpPr>
            <a:spLocks noGrp="1" noChangeArrowheads="1"/>
          </p:cNvSpPr>
          <p:nvPr>
            <p:ph type="body" idx="1"/>
          </p:nvPr>
        </p:nvSpPr>
        <p:spPr>
          <a:xfrm>
            <a:off x="685800" y="4248150"/>
            <a:ext cx="5486400" cy="4210050"/>
          </a:xfrm>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0" y="1479550"/>
            <a:ext cx="9144000" cy="1470025"/>
          </a:xfrm>
        </p:spPr>
        <p:txBody>
          <a:bodyPr/>
          <a:lstStyle>
            <a:lvl1pPr>
              <a:lnSpc>
                <a:spcPct val="105000"/>
              </a:lnSpc>
              <a:defRPr>
                <a:solidFill>
                  <a:schemeClr val="bg1"/>
                </a:solidFill>
                <a:effectLst>
                  <a:outerShdw blurRad="38100" dist="38100" dir="2700000" algn="tl">
                    <a:srgbClr val="C0C0C0"/>
                  </a:outerShdw>
                </a:effectLst>
              </a:defRPr>
            </a:lvl1pPr>
          </a:lstStyle>
          <a:p>
            <a:pPr lvl="0"/>
            <a:endParaRPr lang="en-US" altLang="en-US" noProof="0" smtClean="0"/>
          </a:p>
        </p:txBody>
      </p:sp>
      <p:sp>
        <p:nvSpPr>
          <p:cNvPr id="6155" name="Text Box 14"/>
          <p:cNvSpPr txBox="1">
            <a:spLocks noChangeArrowheads="1"/>
          </p:cNvSpPr>
          <p:nvPr userDrawn="1"/>
        </p:nvSpPr>
        <p:spPr bwMode="auto">
          <a:xfrm>
            <a:off x="0" y="6445250"/>
            <a:ext cx="9144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1600" i="1">
                <a:solidFill>
                  <a:srgbClr val="969696"/>
                </a:solidFill>
                <a:latin typeface="Times New Roman" pitchFamily="18" charset="0"/>
                <a:cs typeface="Arial" charset="0"/>
              </a:rPr>
              <a:t>© 2009 South-Western, a part of Cengage Learning, all rights reserved</a:t>
            </a:r>
          </a:p>
        </p:txBody>
      </p:sp>
      <p:sp>
        <p:nvSpPr>
          <p:cNvPr id="6147" name="Rectangle 3"/>
          <p:cNvSpPr>
            <a:spLocks noGrp="1" noChangeArrowheads="1"/>
          </p:cNvSpPr>
          <p:nvPr>
            <p:ph type="subTitle" idx="1"/>
          </p:nvPr>
        </p:nvSpPr>
        <p:spPr>
          <a:xfrm>
            <a:off x="1987550" y="130175"/>
            <a:ext cx="1219200" cy="990600"/>
          </a:xfrm>
        </p:spPr>
        <p:txBody>
          <a:bodyPr/>
          <a:lstStyle>
            <a:lvl1pPr marL="0" indent="0" algn="ctr">
              <a:buFont typeface="Wingdings" pitchFamily="2" charset="2"/>
              <a:buNone/>
              <a:defRPr sz="5800" i="1">
                <a:solidFill>
                  <a:srgbClr val="008080"/>
                </a:solidFill>
                <a:latin typeface="Tahoma" pitchFamily="34" charset="0"/>
              </a:defRPr>
            </a:lvl1pPr>
          </a:lstStyle>
          <a:p>
            <a:pPr lvl="0"/>
            <a:r>
              <a:rPr lang="en-US" altLang="en-US" noProof="0" smtClean="0"/>
              <a:t>34</a:t>
            </a:r>
          </a:p>
        </p:txBody>
      </p:sp>
      <p:sp>
        <p:nvSpPr>
          <p:cNvPr id="6152" name="TextBox 6"/>
          <p:cNvSpPr txBox="1">
            <a:spLocks noChangeArrowheads="1"/>
          </p:cNvSpPr>
          <p:nvPr userDrawn="1"/>
        </p:nvSpPr>
        <p:spPr bwMode="auto">
          <a:xfrm>
            <a:off x="327025" y="301625"/>
            <a:ext cx="195897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200">
                <a:solidFill>
                  <a:srgbClr val="008080"/>
                </a:solidFill>
                <a:latin typeface="Tahoma" pitchFamily="34" charset="0"/>
                <a:cs typeface="Arial" charset="0"/>
              </a:rPr>
              <a:t>C H A P T E R</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ltLang="en-US"/>
              <a:t>CONSUMERS, PRODUCERS, AND THE EFFICIENCY OF MARKETS</a:t>
            </a:r>
          </a:p>
        </p:txBody>
      </p:sp>
      <p:sp>
        <p:nvSpPr>
          <p:cNvPr id="5" name="Slide Number Placeholder 4"/>
          <p:cNvSpPr>
            <a:spLocks noGrp="1"/>
          </p:cNvSpPr>
          <p:nvPr>
            <p:ph type="sldNum" sz="quarter" idx="11"/>
          </p:nvPr>
        </p:nvSpPr>
        <p:spPr/>
        <p:txBody>
          <a:bodyPr/>
          <a:lstStyle>
            <a:lvl1pPr>
              <a:defRPr/>
            </a:lvl1pPr>
          </a:lstStyle>
          <a:p>
            <a:fld id="{8E2D0A00-DC2E-4D7B-84B2-B9B0808C5D82}" type="slidenum">
              <a:rPr lang="en-US" altLang="en-US"/>
              <a:pPr/>
              <a:t>‹#›</a:t>
            </a:fld>
            <a:endParaRPr lang="en-US" altLang="en-US"/>
          </a:p>
        </p:txBody>
      </p:sp>
    </p:spTree>
    <p:extLst>
      <p:ext uri="{BB962C8B-B14F-4D97-AF65-F5344CB8AC3E}">
        <p14:creationId xmlns:p14="http://schemas.microsoft.com/office/powerpoint/2010/main" val="2177011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52413"/>
            <a:ext cx="2101850" cy="58737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252413"/>
            <a:ext cx="6156325" cy="5873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ltLang="en-US"/>
              <a:t>CONSUMERS, PRODUCERS, AND THE EFFICIENCY OF MARKETS</a:t>
            </a:r>
          </a:p>
        </p:txBody>
      </p:sp>
      <p:sp>
        <p:nvSpPr>
          <p:cNvPr id="5" name="Slide Number Placeholder 4"/>
          <p:cNvSpPr>
            <a:spLocks noGrp="1"/>
          </p:cNvSpPr>
          <p:nvPr>
            <p:ph type="sldNum" sz="quarter" idx="11"/>
          </p:nvPr>
        </p:nvSpPr>
        <p:spPr/>
        <p:txBody>
          <a:bodyPr/>
          <a:lstStyle>
            <a:lvl1pPr>
              <a:defRPr/>
            </a:lvl1pPr>
          </a:lstStyle>
          <a:p>
            <a:fld id="{67DD2A7A-6DB5-4A94-A8FA-84078BBA73EE}" type="slidenum">
              <a:rPr lang="en-US" altLang="en-US"/>
              <a:pPr/>
              <a:t>‹#›</a:t>
            </a:fld>
            <a:endParaRPr lang="en-US" altLang="en-US"/>
          </a:p>
        </p:txBody>
      </p:sp>
    </p:spTree>
    <p:extLst>
      <p:ext uri="{BB962C8B-B14F-4D97-AF65-F5344CB8AC3E}">
        <p14:creationId xmlns:p14="http://schemas.microsoft.com/office/powerpoint/2010/main" val="186962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ltLang="en-US"/>
              <a:t>CONSUMERS, PRODUCERS, AND THE EFFICIENCY OF MARKETS</a:t>
            </a:r>
          </a:p>
        </p:txBody>
      </p:sp>
      <p:sp>
        <p:nvSpPr>
          <p:cNvPr id="5" name="Slide Number Placeholder 4"/>
          <p:cNvSpPr>
            <a:spLocks noGrp="1"/>
          </p:cNvSpPr>
          <p:nvPr>
            <p:ph type="sldNum" sz="quarter" idx="11"/>
          </p:nvPr>
        </p:nvSpPr>
        <p:spPr/>
        <p:txBody>
          <a:bodyPr/>
          <a:lstStyle>
            <a:lvl1pPr>
              <a:defRPr/>
            </a:lvl1pPr>
          </a:lstStyle>
          <a:p>
            <a:fld id="{1D88FF26-87E8-4E9D-B9B2-389F385A90CD}" type="slidenum">
              <a:rPr lang="en-US" altLang="en-US"/>
              <a:pPr/>
              <a:t>‹#›</a:t>
            </a:fld>
            <a:endParaRPr lang="en-US" altLang="en-US"/>
          </a:p>
        </p:txBody>
      </p:sp>
    </p:spTree>
    <p:extLst>
      <p:ext uri="{BB962C8B-B14F-4D97-AF65-F5344CB8AC3E}">
        <p14:creationId xmlns:p14="http://schemas.microsoft.com/office/powerpoint/2010/main" val="2968198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ltLang="en-US"/>
              <a:t>CONSUMERS, PRODUCERS, AND THE EFFICIENCY OF MARKETS</a:t>
            </a:r>
          </a:p>
        </p:txBody>
      </p:sp>
      <p:sp>
        <p:nvSpPr>
          <p:cNvPr id="5" name="Slide Number Placeholder 4"/>
          <p:cNvSpPr>
            <a:spLocks noGrp="1"/>
          </p:cNvSpPr>
          <p:nvPr>
            <p:ph type="sldNum" sz="quarter" idx="11"/>
          </p:nvPr>
        </p:nvSpPr>
        <p:spPr/>
        <p:txBody>
          <a:bodyPr/>
          <a:lstStyle>
            <a:lvl1pPr>
              <a:defRPr/>
            </a:lvl1pPr>
          </a:lstStyle>
          <a:p>
            <a:fld id="{E9D6C11A-9BAC-4295-8BD8-E3282E3D30C8}" type="slidenum">
              <a:rPr lang="en-US" altLang="en-US"/>
              <a:pPr/>
              <a:t>‹#›</a:t>
            </a:fld>
            <a:endParaRPr lang="en-US" altLang="en-US"/>
          </a:p>
        </p:txBody>
      </p:sp>
    </p:spTree>
    <p:extLst>
      <p:ext uri="{BB962C8B-B14F-4D97-AF65-F5344CB8AC3E}">
        <p14:creationId xmlns:p14="http://schemas.microsoft.com/office/powerpoint/2010/main" val="3694795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73063" y="1008063"/>
            <a:ext cx="4079875" cy="5118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05338" y="1008063"/>
            <a:ext cx="4081462" cy="5118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ltLang="en-US"/>
              <a:t>CONSUMERS, PRODUCERS, AND THE EFFICIENCY OF MARKETS</a:t>
            </a:r>
          </a:p>
        </p:txBody>
      </p:sp>
      <p:sp>
        <p:nvSpPr>
          <p:cNvPr id="6" name="Slide Number Placeholder 5"/>
          <p:cNvSpPr>
            <a:spLocks noGrp="1"/>
          </p:cNvSpPr>
          <p:nvPr>
            <p:ph type="sldNum" sz="quarter" idx="11"/>
          </p:nvPr>
        </p:nvSpPr>
        <p:spPr/>
        <p:txBody>
          <a:bodyPr/>
          <a:lstStyle>
            <a:lvl1pPr>
              <a:defRPr/>
            </a:lvl1pPr>
          </a:lstStyle>
          <a:p>
            <a:fld id="{EF61AD3B-CBAF-44E0-B036-774F3725370D}" type="slidenum">
              <a:rPr lang="en-US" altLang="en-US"/>
              <a:pPr/>
              <a:t>‹#›</a:t>
            </a:fld>
            <a:endParaRPr lang="en-US" altLang="en-US"/>
          </a:p>
        </p:txBody>
      </p:sp>
    </p:spTree>
    <p:extLst>
      <p:ext uri="{BB962C8B-B14F-4D97-AF65-F5344CB8AC3E}">
        <p14:creationId xmlns:p14="http://schemas.microsoft.com/office/powerpoint/2010/main" val="1151611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ltLang="en-US"/>
              <a:t>CONSUMERS, PRODUCERS, AND THE EFFICIENCY OF MARKETS</a:t>
            </a:r>
          </a:p>
        </p:txBody>
      </p:sp>
      <p:sp>
        <p:nvSpPr>
          <p:cNvPr id="8" name="Slide Number Placeholder 7"/>
          <p:cNvSpPr>
            <a:spLocks noGrp="1"/>
          </p:cNvSpPr>
          <p:nvPr>
            <p:ph type="sldNum" sz="quarter" idx="11"/>
          </p:nvPr>
        </p:nvSpPr>
        <p:spPr/>
        <p:txBody>
          <a:bodyPr/>
          <a:lstStyle>
            <a:lvl1pPr>
              <a:defRPr/>
            </a:lvl1pPr>
          </a:lstStyle>
          <a:p>
            <a:fld id="{64A229B5-C2C8-4F25-892D-3E66FF90CA55}" type="slidenum">
              <a:rPr lang="en-US" altLang="en-US"/>
              <a:pPr/>
              <a:t>‹#›</a:t>
            </a:fld>
            <a:endParaRPr lang="en-US" altLang="en-US"/>
          </a:p>
        </p:txBody>
      </p:sp>
    </p:spTree>
    <p:extLst>
      <p:ext uri="{BB962C8B-B14F-4D97-AF65-F5344CB8AC3E}">
        <p14:creationId xmlns:p14="http://schemas.microsoft.com/office/powerpoint/2010/main" val="1685507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ltLang="en-US"/>
              <a:t>CONSUMERS, PRODUCERS, AND THE EFFICIENCY OF MARKETS</a:t>
            </a:r>
          </a:p>
        </p:txBody>
      </p:sp>
      <p:sp>
        <p:nvSpPr>
          <p:cNvPr id="4" name="Slide Number Placeholder 3"/>
          <p:cNvSpPr>
            <a:spLocks noGrp="1"/>
          </p:cNvSpPr>
          <p:nvPr>
            <p:ph type="sldNum" sz="quarter" idx="11"/>
          </p:nvPr>
        </p:nvSpPr>
        <p:spPr/>
        <p:txBody>
          <a:bodyPr/>
          <a:lstStyle>
            <a:lvl1pPr>
              <a:defRPr/>
            </a:lvl1pPr>
          </a:lstStyle>
          <a:p>
            <a:fld id="{C40EE137-89AB-4932-8964-CC104BC7BDFE}" type="slidenum">
              <a:rPr lang="en-US" altLang="en-US"/>
              <a:pPr/>
              <a:t>‹#›</a:t>
            </a:fld>
            <a:endParaRPr lang="en-US" altLang="en-US"/>
          </a:p>
        </p:txBody>
      </p:sp>
    </p:spTree>
    <p:extLst>
      <p:ext uri="{BB962C8B-B14F-4D97-AF65-F5344CB8AC3E}">
        <p14:creationId xmlns:p14="http://schemas.microsoft.com/office/powerpoint/2010/main" val="286095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ltLang="en-US"/>
              <a:t>CONSUMERS, PRODUCERS, AND THE EFFICIENCY OF MARKETS</a:t>
            </a:r>
          </a:p>
        </p:txBody>
      </p:sp>
      <p:sp>
        <p:nvSpPr>
          <p:cNvPr id="3" name="Slide Number Placeholder 2"/>
          <p:cNvSpPr>
            <a:spLocks noGrp="1"/>
          </p:cNvSpPr>
          <p:nvPr>
            <p:ph type="sldNum" sz="quarter" idx="11"/>
          </p:nvPr>
        </p:nvSpPr>
        <p:spPr/>
        <p:txBody>
          <a:bodyPr/>
          <a:lstStyle>
            <a:lvl1pPr>
              <a:defRPr/>
            </a:lvl1pPr>
          </a:lstStyle>
          <a:p>
            <a:fld id="{7F3A7B57-C73B-4EDC-9417-D82ECD745632}" type="slidenum">
              <a:rPr lang="en-US" altLang="en-US"/>
              <a:pPr/>
              <a:t>‹#›</a:t>
            </a:fld>
            <a:endParaRPr lang="en-US" altLang="en-US"/>
          </a:p>
        </p:txBody>
      </p:sp>
    </p:spTree>
    <p:extLst>
      <p:ext uri="{BB962C8B-B14F-4D97-AF65-F5344CB8AC3E}">
        <p14:creationId xmlns:p14="http://schemas.microsoft.com/office/powerpoint/2010/main" val="3119608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en-US"/>
              <a:t>CONSUMERS, PRODUCERS, AND THE EFFICIENCY OF MARKETS</a:t>
            </a:r>
          </a:p>
        </p:txBody>
      </p:sp>
      <p:sp>
        <p:nvSpPr>
          <p:cNvPr id="6" name="Slide Number Placeholder 5"/>
          <p:cNvSpPr>
            <a:spLocks noGrp="1"/>
          </p:cNvSpPr>
          <p:nvPr>
            <p:ph type="sldNum" sz="quarter" idx="11"/>
          </p:nvPr>
        </p:nvSpPr>
        <p:spPr/>
        <p:txBody>
          <a:bodyPr/>
          <a:lstStyle>
            <a:lvl1pPr>
              <a:defRPr/>
            </a:lvl1pPr>
          </a:lstStyle>
          <a:p>
            <a:fld id="{4CDADC98-3E56-438E-90EC-F27C9CAAF6B3}" type="slidenum">
              <a:rPr lang="en-US" altLang="en-US"/>
              <a:pPr/>
              <a:t>‹#›</a:t>
            </a:fld>
            <a:endParaRPr lang="en-US" altLang="en-US"/>
          </a:p>
        </p:txBody>
      </p:sp>
    </p:spTree>
    <p:extLst>
      <p:ext uri="{BB962C8B-B14F-4D97-AF65-F5344CB8AC3E}">
        <p14:creationId xmlns:p14="http://schemas.microsoft.com/office/powerpoint/2010/main" val="3164976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en-US"/>
              <a:t>CONSUMERS, PRODUCERS, AND THE EFFICIENCY OF MARKETS</a:t>
            </a:r>
          </a:p>
        </p:txBody>
      </p:sp>
      <p:sp>
        <p:nvSpPr>
          <p:cNvPr id="6" name="Slide Number Placeholder 5"/>
          <p:cNvSpPr>
            <a:spLocks noGrp="1"/>
          </p:cNvSpPr>
          <p:nvPr>
            <p:ph type="sldNum" sz="quarter" idx="11"/>
          </p:nvPr>
        </p:nvSpPr>
        <p:spPr/>
        <p:txBody>
          <a:bodyPr/>
          <a:lstStyle>
            <a:lvl1pPr>
              <a:defRPr/>
            </a:lvl1pPr>
          </a:lstStyle>
          <a:p>
            <a:fld id="{A031DB81-098F-4BB6-B462-8087644B3A5A}" type="slidenum">
              <a:rPr lang="en-US" altLang="en-US"/>
              <a:pPr/>
              <a:t>‹#›</a:t>
            </a:fld>
            <a:endParaRPr lang="en-US" altLang="en-US"/>
          </a:p>
        </p:txBody>
      </p:sp>
    </p:spTree>
    <p:extLst>
      <p:ext uri="{BB962C8B-B14F-4D97-AF65-F5344CB8AC3E}">
        <p14:creationId xmlns:p14="http://schemas.microsoft.com/office/powerpoint/2010/main" val="807660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42900" y="252413"/>
            <a:ext cx="8410575" cy="68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en-US" altLang="en-US" smtClean="0"/>
          </a:p>
        </p:txBody>
      </p:sp>
      <p:sp>
        <p:nvSpPr>
          <p:cNvPr id="4099" name="Rectangle 3"/>
          <p:cNvSpPr>
            <a:spLocks noGrp="1" noChangeArrowheads="1"/>
          </p:cNvSpPr>
          <p:nvPr>
            <p:ph type="body" idx="1"/>
          </p:nvPr>
        </p:nvSpPr>
        <p:spPr bwMode="auto">
          <a:xfrm>
            <a:off x="373063" y="1008063"/>
            <a:ext cx="8313737" cy="511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1" name="Rectangle 5"/>
          <p:cNvSpPr>
            <a:spLocks noGrp="1" noChangeArrowheads="1"/>
          </p:cNvSpPr>
          <p:nvPr>
            <p:ph type="ftr" sz="quarter" idx="3"/>
          </p:nvPr>
        </p:nvSpPr>
        <p:spPr bwMode="auto">
          <a:xfrm>
            <a:off x="285750" y="6392863"/>
            <a:ext cx="78835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defRPr i="1">
                <a:solidFill>
                  <a:srgbClr val="777777"/>
                </a:solidFill>
              </a:defRPr>
            </a:lvl1pPr>
          </a:lstStyle>
          <a:p>
            <a:r>
              <a:rPr lang="en-US" altLang="en-US"/>
              <a:t>CONSUMERS, PRODUCERS, AND THE EFFICIENCY OF MARKETS</a:t>
            </a:r>
          </a:p>
        </p:txBody>
      </p:sp>
      <p:sp>
        <p:nvSpPr>
          <p:cNvPr id="4102" name="Rectangle 6"/>
          <p:cNvSpPr>
            <a:spLocks noGrp="1" noChangeArrowheads="1"/>
          </p:cNvSpPr>
          <p:nvPr>
            <p:ph type="sldNum" sz="quarter" idx="4"/>
          </p:nvPr>
        </p:nvSpPr>
        <p:spPr bwMode="auto">
          <a:xfrm>
            <a:off x="8302625" y="6375400"/>
            <a:ext cx="68421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700">
                <a:solidFill>
                  <a:srgbClr val="777777"/>
                </a:solidFill>
                <a:latin typeface="Tahoma" pitchFamily="34" charset="0"/>
              </a:defRPr>
            </a:lvl1pPr>
          </a:lstStyle>
          <a:p>
            <a:fld id="{D5961642-B9F6-4EA2-8720-FBD75F0054C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left)">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left)">
                                      <p:cBhvr>
                                        <p:cTn id="12" dur="500"/>
                                        <p:tgtEl>
                                          <p:spTgt spid="4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wipe(left)">
                                      <p:cBhvr>
                                        <p:cTn id="17" dur="500"/>
                                        <p:tgtEl>
                                          <p:spTgt spid="40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wipe(left)">
                                      <p:cBhvr>
                                        <p:cTn id="22" dur="500"/>
                                        <p:tgtEl>
                                          <p:spTgt spid="4099">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099">
                                            <p:txEl>
                                              <p:pRg st="4" end="4"/>
                                            </p:txEl>
                                          </p:spTgt>
                                        </p:tgtEl>
                                        <p:attrNameLst>
                                          <p:attrName>style.visibility</p:attrName>
                                        </p:attrNameLst>
                                      </p:cBhvr>
                                      <p:to>
                                        <p:strVal val="visible"/>
                                      </p:to>
                                    </p:set>
                                    <p:animEffect transition="in" filter="wipe(left)">
                                      <p:cBhvr>
                                        <p:cTn id="25"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bldLvl="4">
        <p:tmplLst>
          <p:tmpl lvl="1">
            <p:tnLst>
              <p:par>
                <p:cTn presetID="22" presetClass="entr" presetSubtype="8"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left)">
                      <p:cBhvr>
                        <p:cTn dur="500"/>
                        <p:tgtEl>
                          <p:spTgt spid="4099"/>
                        </p:tgtEl>
                      </p:cBhvr>
                    </p:animEffect>
                  </p:childTnLst>
                </p:cTn>
              </p:par>
            </p:tnLst>
          </p:tmpl>
        </p:tmplLst>
      </p:bldP>
    </p:bldLst>
  </p:timing>
  <p:hf hdr="0" dt="0"/>
  <p:txStyles>
    <p:titleStyle>
      <a:lvl1pPr algn="ctr" rtl="0" fontAlgn="base">
        <a:spcBef>
          <a:spcPct val="0"/>
        </a:spcBef>
        <a:spcAft>
          <a:spcPct val="0"/>
        </a:spcAft>
        <a:defRPr sz="3800" b="1">
          <a:solidFill>
            <a:srgbClr val="333399"/>
          </a:solidFill>
          <a:latin typeface="+mj-lt"/>
          <a:ea typeface="+mj-ea"/>
          <a:cs typeface="+mj-cs"/>
        </a:defRPr>
      </a:lvl1pPr>
      <a:lvl2pPr algn="ctr" rtl="0" fontAlgn="base">
        <a:spcBef>
          <a:spcPct val="0"/>
        </a:spcBef>
        <a:spcAft>
          <a:spcPct val="0"/>
        </a:spcAft>
        <a:defRPr sz="3800" b="1">
          <a:solidFill>
            <a:srgbClr val="333399"/>
          </a:solidFill>
          <a:latin typeface="Book Antiqua" pitchFamily="18" charset="0"/>
        </a:defRPr>
      </a:lvl2pPr>
      <a:lvl3pPr algn="ctr" rtl="0" fontAlgn="base">
        <a:spcBef>
          <a:spcPct val="0"/>
        </a:spcBef>
        <a:spcAft>
          <a:spcPct val="0"/>
        </a:spcAft>
        <a:defRPr sz="3800" b="1">
          <a:solidFill>
            <a:srgbClr val="333399"/>
          </a:solidFill>
          <a:latin typeface="Book Antiqua" pitchFamily="18" charset="0"/>
        </a:defRPr>
      </a:lvl3pPr>
      <a:lvl4pPr algn="ctr" rtl="0" fontAlgn="base">
        <a:spcBef>
          <a:spcPct val="0"/>
        </a:spcBef>
        <a:spcAft>
          <a:spcPct val="0"/>
        </a:spcAft>
        <a:defRPr sz="3800" b="1">
          <a:solidFill>
            <a:srgbClr val="333399"/>
          </a:solidFill>
          <a:latin typeface="Book Antiqua" pitchFamily="18" charset="0"/>
        </a:defRPr>
      </a:lvl4pPr>
      <a:lvl5pPr algn="ctr" rtl="0" fontAlgn="base">
        <a:spcBef>
          <a:spcPct val="0"/>
        </a:spcBef>
        <a:spcAft>
          <a:spcPct val="0"/>
        </a:spcAft>
        <a:defRPr sz="3800" b="1">
          <a:solidFill>
            <a:srgbClr val="333399"/>
          </a:solidFill>
          <a:latin typeface="Book Antiqua" pitchFamily="18" charset="0"/>
        </a:defRPr>
      </a:lvl5pPr>
      <a:lvl6pPr marL="457200" algn="ctr" rtl="0" fontAlgn="base">
        <a:spcBef>
          <a:spcPct val="0"/>
        </a:spcBef>
        <a:spcAft>
          <a:spcPct val="0"/>
        </a:spcAft>
        <a:defRPr sz="3800" b="1">
          <a:solidFill>
            <a:srgbClr val="333399"/>
          </a:solidFill>
          <a:latin typeface="Book Antiqua" pitchFamily="18" charset="0"/>
        </a:defRPr>
      </a:lvl6pPr>
      <a:lvl7pPr marL="914400" algn="ctr" rtl="0" fontAlgn="base">
        <a:spcBef>
          <a:spcPct val="0"/>
        </a:spcBef>
        <a:spcAft>
          <a:spcPct val="0"/>
        </a:spcAft>
        <a:defRPr sz="3800" b="1">
          <a:solidFill>
            <a:srgbClr val="333399"/>
          </a:solidFill>
          <a:latin typeface="Book Antiqua" pitchFamily="18" charset="0"/>
        </a:defRPr>
      </a:lvl7pPr>
      <a:lvl8pPr marL="1371600" algn="ctr" rtl="0" fontAlgn="base">
        <a:spcBef>
          <a:spcPct val="0"/>
        </a:spcBef>
        <a:spcAft>
          <a:spcPct val="0"/>
        </a:spcAft>
        <a:defRPr sz="3800" b="1">
          <a:solidFill>
            <a:srgbClr val="333399"/>
          </a:solidFill>
          <a:latin typeface="Book Antiqua" pitchFamily="18" charset="0"/>
        </a:defRPr>
      </a:lvl8pPr>
      <a:lvl9pPr marL="1828800" algn="ctr" rtl="0" fontAlgn="base">
        <a:spcBef>
          <a:spcPct val="0"/>
        </a:spcBef>
        <a:spcAft>
          <a:spcPct val="0"/>
        </a:spcAft>
        <a:defRPr sz="3800" b="1">
          <a:solidFill>
            <a:srgbClr val="333399"/>
          </a:solidFill>
          <a:latin typeface="Book Antiqua" pitchFamily="18" charset="0"/>
        </a:defRPr>
      </a:lvl9pPr>
    </p:titleStyle>
    <p:bodyStyle>
      <a:lvl1pPr marL="342900" indent="-342900" algn="l" rtl="0" fontAlgn="base">
        <a:lnSpc>
          <a:spcPct val="105000"/>
        </a:lnSpc>
        <a:spcBef>
          <a:spcPct val="45000"/>
        </a:spcBef>
        <a:spcAft>
          <a:spcPct val="0"/>
        </a:spcAft>
        <a:buClr>
          <a:srgbClr val="339966"/>
        </a:buClr>
        <a:buSzPct val="120000"/>
        <a:buFont typeface="Wingdings" pitchFamily="2" charset="2"/>
        <a:buChar char="§"/>
        <a:defRPr sz="2800">
          <a:solidFill>
            <a:schemeClr val="tx1"/>
          </a:solidFill>
          <a:latin typeface="+mn-lt"/>
          <a:ea typeface="+mn-ea"/>
          <a:cs typeface="+mn-cs"/>
        </a:defRPr>
      </a:lvl1pPr>
      <a:lvl2pPr marL="742950" indent="-285750" algn="l" rtl="0" fontAlgn="base">
        <a:spcBef>
          <a:spcPct val="15000"/>
        </a:spcBef>
        <a:spcAft>
          <a:spcPct val="0"/>
        </a:spcAft>
        <a:buClr>
          <a:srgbClr val="996633"/>
        </a:buClr>
        <a:buSzPct val="120000"/>
        <a:buFont typeface="Wingdings" pitchFamily="2" charset="2"/>
        <a:buChar char="§"/>
        <a:defRPr sz="2700">
          <a:solidFill>
            <a:schemeClr val="tx1"/>
          </a:solidFill>
          <a:latin typeface="+mn-lt"/>
        </a:defRPr>
      </a:lvl2pPr>
      <a:lvl3pPr marL="1143000" indent="-228600" algn="l" rtl="0" fontAlgn="base">
        <a:spcBef>
          <a:spcPct val="15000"/>
        </a:spcBef>
        <a:spcAft>
          <a:spcPct val="0"/>
        </a:spcAft>
        <a:buClr>
          <a:srgbClr val="339966"/>
        </a:buClr>
        <a:buSzPct val="120000"/>
        <a:buFont typeface="Wingdings" pitchFamily="2" charset="2"/>
        <a:buChar char="§"/>
        <a:defRPr sz="2500">
          <a:solidFill>
            <a:schemeClr val="tx1"/>
          </a:solidFill>
          <a:latin typeface="+mn-lt"/>
        </a:defRPr>
      </a:lvl3pPr>
      <a:lvl4pPr marL="1600200" indent="-228600" algn="l" rtl="0" fontAlgn="base">
        <a:spcBef>
          <a:spcPct val="15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2.emf"/><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2.emf"/><Relationship Id="rId4" Type="http://schemas.openxmlformats.org/officeDocument/2006/relationships/oleObject" Target="../embeddings/oleObject5.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2.emf"/><Relationship Id="rId4" Type="http://schemas.openxmlformats.org/officeDocument/2006/relationships/oleObject" Target="../embeddings/oleObject6.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3.emf"/><Relationship Id="rId4" Type="http://schemas.openxmlformats.org/officeDocument/2006/relationships/oleObject" Target="../embeddings/oleObject7.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3.emf"/><Relationship Id="rId4" Type="http://schemas.openxmlformats.org/officeDocument/2006/relationships/oleObject" Target="../embeddings/oleObject8.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3.emf"/><Relationship Id="rId4" Type="http://schemas.openxmlformats.org/officeDocument/2006/relationships/oleObject" Target="../embeddings/oleObject9.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4.emf"/><Relationship Id="rId4" Type="http://schemas.openxmlformats.org/officeDocument/2006/relationships/oleObject" Target="../embeddings/oleObject10.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4.emf"/><Relationship Id="rId4" Type="http://schemas.openxmlformats.org/officeDocument/2006/relationships/oleObject" Target="../embeddings/oleObject11.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5.emf"/><Relationship Id="rId4" Type="http://schemas.openxmlformats.org/officeDocument/2006/relationships/oleObject" Target="../embeddings/oleObject12.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5.emf"/><Relationship Id="rId4" Type="http://schemas.openxmlformats.org/officeDocument/2006/relationships/oleObject" Target="../embeddings/oleObject13.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5.emf"/><Relationship Id="rId4" Type="http://schemas.openxmlformats.org/officeDocument/2006/relationships/oleObject" Target="../embeddings/oleObject14.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15.vml"/><Relationship Id="rId5" Type="http://schemas.openxmlformats.org/officeDocument/2006/relationships/image" Target="../media/image5.emf"/><Relationship Id="rId4" Type="http://schemas.openxmlformats.org/officeDocument/2006/relationships/oleObject" Target="../embeddings/oleObject15.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3.emf"/><Relationship Id="rId4" Type="http://schemas.openxmlformats.org/officeDocument/2006/relationships/oleObject" Target="../embeddings/oleObject16.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17.vml"/><Relationship Id="rId5" Type="http://schemas.openxmlformats.org/officeDocument/2006/relationships/image" Target="../media/image3.emf"/><Relationship Id="rId4" Type="http://schemas.openxmlformats.org/officeDocument/2006/relationships/oleObject" Target="../embeddings/oleObject17.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vmlDrawing" Target="../drawings/vmlDrawing18.vml"/><Relationship Id="rId5" Type="http://schemas.openxmlformats.org/officeDocument/2006/relationships/image" Target="../media/image3.emf"/><Relationship Id="rId4" Type="http://schemas.openxmlformats.org/officeDocument/2006/relationships/oleObject" Target="../embeddings/oleObject18.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6.emf"/><Relationship Id="rId4" Type="http://schemas.openxmlformats.org/officeDocument/2006/relationships/oleObject" Target="../embeddings/oleObject19.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20.vml"/><Relationship Id="rId5" Type="http://schemas.openxmlformats.org/officeDocument/2006/relationships/image" Target="../media/image6.emf"/><Relationship Id="rId4" Type="http://schemas.openxmlformats.org/officeDocument/2006/relationships/oleObject" Target="../embeddings/oleObject20.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vmlDrawing" Target="../drawings/vmlDrawing21.vml"/><Relationship Id="rId5" Type="http://schemas.openxmlformats.org/officeDocument/2006/relationships/image" Target="../media/image3.emf"/><Relationship Id="rId4" Type="http://schemas.openxmlformats.org/officeDocument/2006/relationships/oleObject" Target="../embeddings/oleObject21.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7.xml"/><Relationship Id="rId1" Type="http://schemas.openxmlformats.org/officeDocument/2006/relationships/vmlDrawing" Target="../drawings/vmlDrawing22.vml"/><Relationship Id="rId5" Type="http://schemas.openxmlformats.org/officeDocument/2006/relationships/image" Target="../media/image3.emf"/><Relationship Id="rId4" Type="http://schemas.openxmlformats.org/officeDocument/2006/relationships/oleObject" Target="../embeddings/oleObject22.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vmlDrawing" Target="../drawings/vmlDrawing23.vml"/><Relationship Id="rId5" Type="http://schemas.openxmlformats.org/officeDocument/2006/relationships/image" Target="../media/image3.emf"/><Relationship Id="rId4" Type="http://schemas.openxmlformats.org/officeDocument/2006/relationships/oleObject" Target="../embeddings/oleObject23.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7.xml"/><Relationship Id="rId1" Type="http://schemas.openxmlformats.org/officeDocument/2006/relationships/vmlDrawing" Target="../drawings/vmlDrawing24.vml"/><Relationship Id="rId5" Type="http://schemas.openxmlformats.org/officeDocument/2006/relationships/image" Target="../media/image3.emf"/><Relationship Id="rId4" Type="http://schemas.openxmlformats.org/officeDocument/2006/relationships/oleObject" Target="../embeddings/oleObject24.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7.xml"/><Relationship Id="rId1" Type="http://schemas.openxmlformats.org/officeDocument/2006/relationships/vmlDrawing" Target="../drawings/vmlDrawing25.vml"/><Relationship Id="rId5" Type="http://schemas.openxmlformats.org/officeDocument/2006/relationships/image" Target="../media/image3.emf"/><Relationship Id="rId4" Type="http://schemas.openxmlformats.org/officeDocument/2006/relationships/oleObject" Target="../embeddings/oleObject25.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7.xml"/><Relationship Id="rId1" Type="http://schemas.openxmlformats.org/officeDocument/2006/relationships/vmlDrawing" Target="../drawings/vmlDrawing26.vml"/><Relationship Id="rId5" Type="http://schemas.openxmlformats.org/officeDocument/2006/relationships/image" Target="../media/image3.emf"/><Relationship Id="rId4" Type="http://schemas.openxmlformats.org/officeDocument/2006/relationships/oleObject" Target="../embeddings/oleObject26.bin"/></Relationships>
</file>

<file path=ppt/slides/_rels/slide3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2.e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7892" name="Content Placeholder 8" descr="Mankiw_PaintingArt.jpg"/>
          <p:cNvPicPr>
            <a:picLocks noChangeAspect="1"/>
          </p:cNvPicPr>
          <p:nvPr/>
        </p:nvPicPr>
        <p:blipFill>
          <a:blip r:embed="rId3">
            <a:extLst>
              <a:ext uri="{28A0092B-C50C-407E-A947-70E740481C1C}">
                <a14:useLocalDpi xmlns:a14="http://schemas.microsoft.com/office/drawing/2010/main" val="0"/>
              </a:ext>
            </a:extLst>
          </a:blip>
          <a:srcRect b="16696"/>
          <a:stretch>
            <a:fillRect/>
          </a:stretch>
        </p:blipFill>
        <p:spPr bwMode="auto">
          <a:xfrm>
            <a:off x="0" y="0"/>
            <a:ext cx="9144000"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0" name="Rectangle 2"/>
          <p:cNvSpPr>
            <a:spLocks noGrp="1" noChangeArrowheads="1"/>
          </p:cNvSpPr>
          <p:nvPr>
            <p:ph type="title"/>
          </p:nvPr>
        </p:nvSpPr>
        <p:spPr>
          <a:xfrm>
            <a:off x="0" y="0"/>
            <a:ext cx="9144000" cy="1954213"/>
          </a:xfrm>
          <a:solidFill>
            <a:schemeClr val="bg1">
              <a:alpha val="25000"/>
            </a:schemeClr>
          </a:solidFill>
        </p:spPr>
        <p:txBody>
          <a:bodyPr lIns="365760" tIns="182880" anchor="t"/>
          <a:lstStyle/>
          <a:p>
            <a:pPr algn="l">
              <a:lnSpc>
                <a:spcPct val="115000"/>
              </a:lnSpc>
            </a:pPr>
            <a:r>
              <a:rPr lang="en-US" altLang="en-US" sz="3700" dirty="0" smtClean="0">
                <a:solidFill>
                  <a:schemeClr val="tx1"/>
                </a:solidFill>
                <a:effectLst>
                  <a:outerShdw blurRad="38100" dist="38100" dir="2700000" algn="tl">
                    <a:srgbClr val="C0C0C0"/>
                  </a:outerShdw>
                </a:effectLst>
              </a:rPr>
              <a:t>Today’s Lesson</a:t>
            </a:r>
            <a:endParaRPr lang="en-US" altLang="en-US" sz="3700" dirty="0">
              <a:solidFill>
                <a:schemeClr val="tx1"/>
              </a:solidFill>
              <a:effectLst>
                <a:outerShdw blurRad="38100" dist="38100" dir="2700000" algn="tl">
                  <a:srgbClr val="C0C0C0"/>
                </a:outerShdw>
              </a:effectLst>
            </a:endParaRPr>
          </a:p>
        </p:txBody>
      </p:sp>
      <p:sp>
        <p:nvSpPr>
          <p:cNvPr id="37891" name="Rectangle 3"/>
          <p:cNvSpPr>
            <a:spLocks noGrp="1" noChangeArrowheads="1"/>
          </p:cNvSpPr>
          <p:nvPr>
            <p:ph type="body" idx="1"/>
          </p:nvPr>
        </p:nvSpPr>
        <p:spPr>
          <a:xfrm>
            <a:off x="373063" y="1941513"/>
            <a:ext cx="8396287" cy="4546600"/>
          </a:xfrm>
        </p:spPr>
        <p:txBody>
          <a:bodyPr/>
          <a:lstStyle/>
          <a:p>
            <a:pPr>
              <a:buClr>
                <a:srgbClr val="996633"/>
              </a:buClr>
            </a:pPr>
            <a:r>
              <a:rPr lang="en-US" altLang="en-US" sz="2700"/>
              <a:t>What is consumer surplus?  How is it related to the demand curve?</a:t>
            </a:r>
          </a:p>
          <a:p>
            <a:pPr>
              <a:buClr>
                <a:srgbClr val="996633"/>
              </a:buClr>
            </a:pPr>
            <a:r>
              <a:rPr lang="en-US" altLang="en-US" sz="2700"/>
              <a:t>What is producer surplus?  How is it related to the supply curve?</a:t>
            </a:r>
          </a:p>
          <a:p>
            <a:pPr>
              <a:buClr>
                <a:srgbClr val="996633"/>
              </a:buClr>
            </a:pPr>
            <a:r>
              <a:rPr lang="en-US" altLang="en-US" sz="2700"/>
              <a:t>Do markets produce a desirable allocation of resources?  Or could the market outcome be improved upon? </a:t>
            </a:r>
          </a:p>
        </p:txBody>
      </p:sp>
      <p:sp>
        <p:nvSpPr>
          <p:cNvPr id="37893" name="Rectangle 5"/>
          <p:cNvSpPr>
            <a:spLocks noChangeArrowheads="1"/>
          </p:cNvSpPr>
          <p:nvPr/>
        </p:nvSpPr>
        <p:spPr bwMode="auto">
          <a:xfrm>
            <a:off x="8302625" y="6375400"/>
            <a:ext cx="68421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D9FA9FCD-20BE-470D-8F86-F96076903358}" type="slidenum">
              <a:rPr lang="en-US" altLang="en-US" sz="1700">
                <a:solidFill>
                  <a:srgbClr val="777777"/>
                </a:solidFill>
                <a:latin typeface="Tahoma" pitchFamily="34" charset="0"/>
              </a:rPr>
              <a:pPr algn="r"/>
              <a:t>0</a:t>
            </a:fld>
            <a:endParaRPr lang="en-US" altLang="en-US" sz="1700">
              <a:solidFill>
                <a:srgbClr val="777777"/>
              </a:solidFill>
              <a:latin typeface="Tahoma"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1"/>
          <p:cNvSpPr>
            <a:spLocks noGrp="1"/>
          </p:cNvSpPr>
          <p:nvPr>
            <p:ph type="ftr" sz="quarter" idx="10"/>
          </p:nvPr>
        </p:nvSpPr>
        <p:spPr/>
        <p:txBody>
          <a:bodyPr/>
          <a:lstStyle/>
          <a:p>
            <a:r>
              <a:rPr lang="en-US" altLang="en-US"/>
              <a:t>CONSUMERS, PRODUCERS, AND THE EFFICIENCY OF MARKETS</a:t>
            </a:r>
          </a:p>
        </p:txBody>
      </p:sp>
      <p:sp>
        <p:nvSpPr>
          <p:cNvPr id="24" name="Slide Number Placeholder 2"/>
          <p:cNvSpPr>
            <a:spLocks noGrp="1"/>
          </p:cNvSpPr>
          <p:nvPr>
            <p:ph type="sldNum" sz="quarter" idx="11"/>
          </p:nvPr>
        </p:nvSpPr>
        <p:spPr/>
        <p:txBody>
          <a:bodyPr/>
          <a:lstStyle/>
          <a:p>
            <a:fld id="{8353A831-9DE1-4B02-BCAF-D6DF05744874}" type="slidenum">
              <a:rPr lang="en-US" altLang="en-US"/>
              <a:pPr/>
              <a:t>9</a:t>
            </a:fld>
            <a:endParaRPr lang="en-US" altLang="en-US"/>
          </a:p>
        </p:txBody>
      </p:sp>
      <p:graphicFrame>
        <p:nvGraphicFramePr>
          <p:cNvPr id="69634" name="Object 2"/>
          <p:cNvGraphicFramePr>
            <a:graphicFrameLocks noChangeAspect="1"/>
          </p:cNvGraphicFramePr>
          <p:nvPr/>
        </p:nvGraphicFramePr>
        <p:xfrm>
          <a:off x="214313" y="804863"/>
          <a:ext cx="5900737" cy="5711825"/>
        </p:xfrm>
        <a:graphic>
          <a:graphicData uri="http://schemas.openxmlformats.org/presentationml/2006/ole">
            <mc:AlternateContent xmlns:mc="http://schemas.openxmlformats.org/markup-compatibility/2006">
              <mc:Choice xmlns:v="urn:schemas-microsoft-com:vml" Requires="v">
                <p:oleObj spid="_x0000_s69656" name="Chart" r:id="rId4" imgW="3667125" imgH="3552944" progId="Excel.Chart.8">
                  <p:embed/>
                </p:oleObj>
              </mc:Choice>
              <mc:Fallback>
                <p:oleObj name="Chart" r:id="rId4" imgW="3667125" imgH="3552944" progId="Excel.Char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804863"/>
                        <a:ext cx="5900737" cy="571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9635" name="Rectangle 6"/>
          <p:cNvSpPr>
            <a:spLocks noGrp="1" noChangeArrowheads="1"/>
          </p:cNvSpPr>
          <p:nvPr>
            <p:ph type="title" idx="4294967295"/>
          </p:nvPr>
        </p:nvSpPr>
        <p:spPr>
          <a:xfrm>
            <a:off x="457200" y="230188"/>
            <a:ext cx="8229600" cy="649287"/>
          </a:xfrm>
        </p:spPr>
        <p:txBody>
          <a:bodyPr/>
          <a:lstStyle/>
          <a:p>
            <a:r>
              <a:rPr lang="en-US" altLang="en-US" sz="3600"/>
              <a:t>CS and the Demand Curve</a:t>
            </a:r>
          </a:p>
        </p:txBody>
      </p:sp>
      <p:sp>
        <p:nvSpPr>
          <p:cNvPr id="69636" name="Text Box 8"/>
          <p:cNvSpPr txBox="1">
            <a:spLocks noChangeArrowheads="1"/>
          </p:cNvSpPr>
          <p:nvPr/>
        </p:nvSpPr>
        <p:spPr bwMode="auto">
          <a:xfrm>
            <a:off x="1393825" y="838200"/>
            <a:ext cx="403225" cy="519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800" b="1" i="1">
                <a:cs typeface="Arial" charset="0"/>
              </a:rPr>
              <a:t>P</a:t>
            </a:r>
          </a:p>
        </p:txBody>
      </p:sp>
      <p:sp>
        <p:nvSpPr>
          <p:cNvPr id="69637" name="Text Box 9"/>
          <p:cNvSpPr txBox="1">
            <a:spLocks noChangeArrowheads="1"/>
          </p:cNvSpPr>
          <p:nvPr/>
        </p:nvSpPr>
        <p:spPr bwMode="auto">
          <a:xfrm>
            <a:off x="5233988" y="5416550"/>
            <a:ext cx="474662" cy="519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800" b="1" i="1">
                <a:cs typeface="Arial" charset="0"/>
              </a:rPr>
              <a:t>Q</a:t>
            </a:r>
          </a:p>
        </p:txBody>
      </p:sp>
      <p:grpSp>
        <p:nvGrpSpPr>
          <p:cNvPr id="69638" name="Group 10"/>
          <p:cNvGrpSpPr>
            <a:grpSpLocks/>
          </p:cNvGrpSpPr>
          <p:nvPr/>
        </p:nvGrpSpPr>
        <p:grpSpPr bwMode="auto">
          <a:xfrm>
            <a:off x="1614488" y="1270000"/>
            <a:ext cx="3368675" cy="4292600"/>
            <a:chOff x="1017" y="800"/>
            <a:chExt cx="2122" cy="2704"/>
          </a:xfrm>
        </p:grpSpPr>
        <p:sp>
          <p:nvSpPr>
            <p:cNvPr id="69639" name="Line 11"/>
            <p:cNvSpPr>
              <a:spLocks noChangeShapeType="1"/>
            </p:cNvSpPr>
            <p:nvPr/>
          </p:nvSpPr>
          <p:spPr bwMode="auto">
            <a:xfrm flipV="1">
              <a:off x="1035" y="800"/>
              <a:ext cx="0" cy="514"/>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40" name="Line 12"/>
            <p:cNvSpPr>
              <a:spLocks noChangeShapeType="1"/>
            </p:cNvSpPr>
            <p:nvPr/>
          </p:nvSpPr>
          <p:spPr bwMode="auto">
            <a:xfrm>
              <a:off x="1017" y="1309"/>
              <a:ext cx="539"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41" name="Line 13"/>
            <p:cNvSpPr>
              <a:spLocks noChangeShapeType="1"/>
            </p:cNvSpPr>
            <p:nvPr/>
          </p:nvSpPr>
          <p:spPr bwMode="auto">
            <a:xfrm flipV="1">
              <a:off x="3139" y="2571"/>
              <a:ext cx="0" cy="933"/>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42" name="Line 14"/>
            <p:cNvSpPr>
              <a:spLocks noChangeShapeType="1"/>
            </p:cNvSpPr>
            <p:nvPr/>
          </p:nvSpPr>
          <p:spPr bwMode="auto">
            <a:xfrm flipV="1">
              <a:off x="2605" y="2196"/>
              <a:ext cx="0" cy="397"/>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43" name="Line 15"/>
            <p:cNvSpPr>
              <a:spLocks noChangeShapeType="1"/>
            </p:cNvSpPr>
            <p:nvPr/>
          </p:nvSpPr>
          <p:spPr bwMode="auto">
            <a:xfrm>
              <a:off x="2587" y="2589"/>
              <a:ext cx="552"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44" name="Line 16"/>
            <p:cNvSpPr>
              <a:spLocks noChangeShapeType="1"/>
            </p:cNvSpPr>
            <p:nvPr/>
          </p:nvSpPr>
          <p:spPr bwMode="auto">
            <a:xfrm flipV="1">
              <a:off x="2083" y="1661"/>
              <a:ext cx="0" cy="557"/>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45" name="Line 17"/>
            <p:cNvSpPr>
              <a:spLocks noChangeShapeType="1"/>
            </p:cNvSpPr>
            <p:nvPr/>
          </p:nvSpPr>
          <p:spPr bwMode="auto">
            <a:xfrm>
              <a:off x="2065" y="2213"/>
              <a:ext cx="539"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46" name="Line 18"/>
            <p:cNvSpPr>
              <a:spLocks noChangeShapeType="1"/>
            </p:cNvSpPr>
            <p:nvPr/>
          </p:nvSpPr>
          <p:spPr bwMode="auto">
            <a:xfrm flipV="1">
              <a:off x="1554" y="1291"/>
              <a:ext cx="0" cy="391"/>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9647" name="Line 19"/>
            <p:cNvSpPr>
              <a:spLocks noChangeShapeType="1"/>
            </p:cNvSpPr>
            <p:nvPr/>
          </p:nvSpPr>
          <p:spPr bwMode="auto">
            <a:xfrm>
              <a:off x="1536" y="1678"/>
              <a:ext cx="547"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9648" name="Group 20"/>
          <p:cNvGrpSpPr>
            <a:grpSpLocks/>
          </p:cNvGrpSpPr>
          <p:nvPr/>
        </p:nvGrpSpPr>
        <p:grpSpPr bwMode="auto">
          <a:xfrm>
            <a:off x="2500313" y="1130300"/>
            <a:ext cx="1849437" cy="947738"/>
            <a:chOff x="1575" y="712"/>
            <a:chExt cx="1165" cy="597"/>
          </a:xfrm>
        </p:grpSpPr>
        <p:sp>
          <p:nvSpPr>
            <p:cNvPr id="69649" name="Arc 21"/>
            <p:cNvSpPr>
              <a:spLocks/>
            </p:cNvSpPr>
            <p:nvPr/>
          </p:nvSpPr>
          <p:spPr bwMode="auto">
            <a:xfrm flipV="1">
              <a:off x="1615" y="938"/>
              <a:ext cx="553" cy="371"/>
            </a:xfrm>
            <a:custGeom>
              <a:avLst/>
              <a:gdLst>
                <a:gd name="T0" fmla="*/ 0 w 23113"/>
                <a:gd name="T1" fmla="*/ 0 h 21600"/>
                <a:gd name="T2" fmla="*/ 0 w 23113"/>
                <a:gd name="T3" fmla="*/ 0 h 21600"/>
                <a:gd name="T4" fmla="*/ 0 w 23113"/>
                <a:gd name="T5" fmla="*/ 0 h 21600"/>
                <a:gd name="T6" fmla="*/ 0 60000 65536"/>
                <a:gd name="T7" fmla="*/ 0 60000 65536"/>
                <a:gd name="T8" fmla="*/ 0 60000 65536"/>
                <a:gd name="T9" fmla="*/ 0 w 23113"/>
                <a:gd name="T10" fmla="*/ 0 h 21600"/>
                <a:gd name="T11" fmla="*/ 23113 w 23113"/>
                <a:gd name="T12" fmla="*/ 21600 h 21600"/>
              </a:gdLst>
              <a:ahLst/>
              <a:cxnLst>
                <a:cxn ang="T6">
                  <a:pos x="T0" y="T1"/>
                </a:cxn>
                <a:cxn ang="T7">
                  <a:pos x="T2" y="T3"/>
                </a:cxn>
                <a:cxn ang="T8">
                  <a:pos x="T4" y="T5"/>
                </a:cxn>
              </a:cxnLst>
              <a:rect l="T9" t="T10" r="T11" b="T12"/>
              <a:pathLst>
                <a:path w="23113" h="21600" fill="none" extrusionOk="0">
                  <a:moveTo>
                    <a:pt x="0" y="53"/>
                  </a:moveTo>
                  <a:cubicBezTo>
                    <a:pt x="503" y="17"/>
                    <a:pt x="1008" y="-1"/>
                    <a:pt x="1513" y="0"/>
                  </a:cubicBezTo>
                  <a:cubicBezTo>
                    <a:pt x="13442" y="0"/>
                    <a:pt x="23113" y="9670"/>
                    <a:pt x="23113" y="21600"/>
                  </a:cubicBezTo>
                </a:path>
                <a:path w="23113" h="21600" stroke="0" extrusionOk="0">
                  <a:moveTo>
                    <a:pt x="0" y="53"/>
                  </a:moveTo>
                  <a:cubicBezTo>
                    <a:pt x="503" y="17"/>
                    <a:pt x="1008" y="-1"/>
                    <a:pt x="1513" y="0"/>
                  </a:cubicBezTo>
                  <a:cubicBezTo>
                    <a:pt x="13442" y="0"/>
                    <a:pt x="23113" y="9670"/>
                    <a:pt x="23113" y="21600"/>
                  </a:cubicBezTo>
                  <a:lnTo>
                    <a:pt x="1513" y="21600"/>
                  </a:lnTo>
                  <a:close/>
                </a:path>
              </a:pathLst>
            </a:custGeom>
            <a:noFill/>
            <a:ln w="19050">
              <a:solidFill>
                <a:schemeClr val="tx1"/>
              </a:solidFill>
              <a:round/>
              <a:headEnd type="triangle" w="lg" len="med"/>
              <a:tailEnd type="none" w="lg" len="me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69650" name="Text Box 22"/>
            <p:cNvSpPr txBox="1">
              <a:spLocks noChangeArrowheads="1"/>
            </p:cNvSpPr>
            <p:nvPr/>
          </p:nvSpPr>
          <p:spPr bwMode="auto">
            <a:xfrm>
              <a:off x="1575" y="712"/>
              <a:ext cx="1165" cy="304"/>
            </a:xfrm>
            <a:prstGeom prst="rect">
              <a:avLst/>
            </a:prstGeom>
            <a:solidFill>
              <a:srgbClr val="FFCCCC"/>
            </a:solidFill>
            <a:ln w="9525">
              <a:solidFill>
                <a:schemeClr val="tx1"/>
              </a:solidFill>
              <a:miter lim="800000"/>
              <a:headEnd/>
              <a:tailEnd/>
            </a:ln>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500">
                  <a:cs typeface="Arial" charset="0"/>
                </a:rPr>
                <a:t>Flea’s WTP</a:t>
              </a:r>
            </a:p>
          </p:txBody>
        </p:sp>
      </p:grpSp>
      <p:sp>
        <p:nvSpPr>
          <p:cNvPr id="88097" name="Rectangle 33"/>
          <p:cNvSpPr>
            <a:spLocks noChangeArrowheads="1"/>
          </p:cNvSpPr>
          <p:nvPr/>
        </p:nvSpPr>
        <p:spPr bwMode="auto">
          <a:xfrm>
            <a:off x="5765800" y="1054100"/>
            <a:ext cx="3067050" cy="238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40000"/>
              </a:spcBef>
              <a:buClr>
                <a:srgbClr val="00B85C"/>
              </a:buClr>
              <a:buSzPct val="120000"/>
              <a:buFont typeface="Wingdings" pitchFamily="2" charset="2"/>
              <a:buNone/>
            </a:pPr>
            <a:r>
              <a:rPr lang="en-US" altLang="en-US" sz="2600" b="1" i="1">
                <a:cs typeface="Arial" charset="0"/>
              </a:rPr>
              <a:t>P</a:t>
            </a:r>
            <a:r>
              <a:rPr lang="en-US" altLang="en-US" sz="2600">
                <a:cs typeface="Arial" charset="0"/>
              </a:rPr>
              <a:t> = $260  </a:t>
            </a:r>
          </a:p>
          <a:p>
            <a:pPr>
              <a:spcBef>
                <a:spcPct val="40000"/>
              </a:spcBef>
              <a:buClr>
                <a:srgbClr val="00B85C"/>
              </a:buClr>
              <a:buSzPct val="120000"/>
              <a:buFont typeface="Wingdings" pitchFamily="2" charset="2"/>
              <a:buNone/>
            </a:pPr>
            <a:r>
              <a:rPr lang="en-US" altLang="en-US" sz="2600">
                <a:cs typeface="Arial" charset="0"/>
              </a:rPr>
              <a:t>Flea’s CS = </a:t>
            </a:r>
            <a:br>
              <a:rPr lang="en-US" altLang="en-US" sz="2600">
                <a:cs typeface="Arial" charset="0"/>
              </a:rPr>
            </a:br>
            <a:r>
              <a:rPr lang="en-US" altLang="en-US" sz="2600">
                <a:cs typeface="Arial" charset="0"/>
              </a:rPr>
              <a:t>$300 – 260 = </a:t>
            </a:r>
            <a:r>
              <a:rPr lang="en-US" altLang="en-US" sz="2600" u="sng">
                <a:cs typeface="Arial" charset="0"/>
              </a:rPr>
              <a:t>$40</a:t>
            </a:r>
            <a:endParaRPr lang="en-US" altLang="en-US" sz="2600">
              <a:cs typeface="Arial" charset="0"/>
            </a:endParaRPr>
          </a:p>
          <a:p>
            <a:pPr>
              <a:spcBef>
                <a:spcPct val="40000"/>
              </a:spcBef>
              <a:buClr>
                <a:srgbClr val="00B85C"/>
              </a:buClr>
              <a:buSzPct val="120000"/>
              <a:buFont typeface="Wingdings" pitchFamily="2" charset="2"/>
              <a:buNone/>
            </a:pPr>
            <a:r>
              <a:rPr lang="en-US" altLang="en-US" sz="2600">
                <a:cs typeface="Arial" charset="0"/>
              </a:rPr>
              <a:t>Total CS = </a:t>
            </a:r>
            <a:r>
              <a:rPr lang="en-US" altLang="en-US" sz="2600" u="sng">
                <a:cs typeface="Arial" charset="0"/>
              </a:rPr>
              <a:t>$40</a:t>
            </a:r>
            <a:endParaRPr lang="en-US" altLang="en-US" sz="2600">
              <a:cs typeface="Arial" charset="0"/>
            </a:endParaRPr>
          </a:p>
        </p:txBody>
      </p:sp>
      <p:sp>
        <p:nvSpPr>
          <p:cNvPr id="88098" name="Line 34"/>
          <p:cNvSpPr>
            <a:spLocks noChangeShapeType="1"/>
          </p:cNvSpPr>
          <p:nvPr/>
        </p:nvSpPr>
        <p:spPr bwMode="auto">
          <a:xfrm>
            <a:off x="1638300" y="2568575"/>
            <a:ext cx="823913" cy="0"/>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8100" name="Rectangle 36"/>
          <p:cNvSpPr>
            <a:spLocks noChangeArrowheads="1"/>
          </p:cNvSpPr>
          <p:nvPr/>
        </p:nvSpPr>
        <p:spPr bwMode="auto">
          <a:xfrm>
            <a:off x="1644650" y="2106613"/>
            <a:ext cx="792163" cy="450850"/>
          </a:xfrm>
          <a:prstGeom prst="rect">
            <a:avLst/>
          </a:prstGeom>
          <a:solidFill>
            <a:srgbClr val="00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88101" name="Line 37"/>
          <p:cNvSpPr>
            <a:spLocks noChangeShapeType="1"/>
          </p:cNvSpPr>
          <p:nvPr/>
        </p:nvSpPr>
        <p:spPr bwMode="auto">
          <a:xfrm>
            <a:off x="904875" y="2392363"/>
            <a:ext cx="679450" cy="169862"/>
          </a:xfrm>
          <a:prstGeom prst="line">
            <a:avLst/>
          </a:prstGeom>
          <a:noFill/>
          <a:ln w="38100">
            <a:solidFill>
              <a:srgbClr val="0000FF"/>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8097">
                                            <p:txEl>
                                              <p:pRg st="0" end="0"/>
                                            </p:txEl>
                                          </p:spTgt>
                                        </p:tgtEl>
                                        <p:attrNameLst>
                                          <p:attrName>style.visibility</p:attrName>
                                        </p:attrNameLst>
                                      </p:cBhvr>
                                      <p:to>
                                        <p:strVal val="visible"/>
                                      </p:to>
                                    </p:set>
                                    <p:animEffect transition="in" filter="wipe(left)">
                                      <p:cBhvr>
                                        <p:cTn id="7" dur="500"/>
                                        <p:tgtEl>
                                          <p:spTgt spid="8809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8101"/>
                                        </p:tgtEl>
                                        <p:attrNameLst>
                                          <p:attrName>style.visibility</p:attrName>
                                        </p:attrNameLst>
                                      </p:cBhvr>
                                      <p:to>
                                        <p:strVal val="visible"/>
                                      </p:to>
                                    </p:set>
                                    <p:animEffect transition="in" filter="wipe(left)">
                                      <p:cBhvr>
                                        <p:cTn id="10" dur="500"/>
                                        <p:tgtEl>
                                          <p:spTgt spid="88101"/>
                                        </p:tgtEl>
                                      </p:cBhvr>
                                    </p:animEffect>
                                  </p:childTnLst>
                                </p:cTn>
                              </p:par>
                            </p:childTnLst>
                          </p:cTn>
                        </p:par>
                        <p:par>
                          <p:cTn id="11" fill="hold" nodeType="afterGroup">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88098"/>
                                        </p:tgtEl>
                                        <p:attrNameLst>
                                          <p:attrName>style.visibility</p:attrName>
                                        </p:attrNameLst>
                                      </p:cBhvr>
                                      <p:to>
                                        <p:strVal val="visible"/>
                                      </p:to>
                                    </p:set>
                                    <p:animEffect transition="in" filter="wipe(left)">
                                      <p:cBhvr>
                                        <p:cTn id="14" dur="500"/>
                                        <p:tgtEl>
                                          <p:spTgt spid="8809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88097">
                                            <p:txEl>
                                              <p:pRg st="1" end="1"/>
                                            </p:txEl>
                                          </p:spTgt>
                                        </p:tgtEl>
                                        <p:attrNameLst>
                                          <p:attrName>style.visibility</p:attrName>
                                        </p:attrNameLst>
                                      </p:cBhvr>
                                      <p:to>
                                        <p:strVal val="visible"/>
                                      </p:to>
                                    </p:set>
                                    <p:animEffect transition="in" filter="wipe(left)">
                                      <p:cBhvr>
                                        <p:cTn id="19" dur="500"/>
                                        <p:tgtEl>
                                          <p:spTgt spid="88097">
                                            <p:txEl>
                                              <p:pRg st="1" end="1"/>
                                            </p:txEl>
                                          </p:spTgt>
                                        </p:tgtEl>
                                      </p:cBhvr>
                                    </p:animEffect>
                                  </p:childTnLst>
                                </p:cTn>
                              </p:par>
                            </p:childTnLst>
                          </p:cTn>
                        </p:par>
                        <p:par>
                          <p:cTn id="20" fill="hold" nodeType="afterGroup">
                            <p:stCondLst>
                              <p:cond delay="500"/>
                            </p:stCondLst>
                            <p:childTnLst>
                              <p:par>
                                <p:cTn id="21" presetID="9" presetClass="entr" presetSubtype="0" fill="hold" grpId="0" nodeType="afterEffect">
                                  <p:stCondLst>
                                    <p:cond delay="0"/>
                                  </p:stCondLst>
                                  <p:childTnLst>
                                    <p:set>
                                      <p:cBhvr>
                                        <p:cTn id="22" dur="1" fill="hold">
                                          <p:stCondLst>
                                            <p:cond delay="0"/>
                                          </p:stCondLst>
                                        </p:cTn>
                                        <p:tgtEl>
                                          <p:spTgt spid="88100"/>
                                        </p:tgtEl>
                                        <p:attrNameLst>
                                          <p:attrName>style.visibility</p:attrName>
                                        </p:attrNameLst>
                                      </p:cBhvr>
                                      <p:to>
                                        <p:strVal val="visible"/>
                                      </p:to>
                                    </p:set>
                                    <p:animEffect transition="in" filter="dissolve">
                                      <p:cBhvr>
                                        <p:cTn id="23" dur="500"/>
                                        <p:tgtEl>
                                          <p:spTgt spid="8810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8097">
                                            <p:txEl>
                                              <p:pRg st="2" end="2"/>
                                            </p:txEl>
                                          </p:spTgt>
                                        </p:tgtEl>
                                        <p:attrNameLst>
                                          <p:attrName>style.visibility</p:attrName>
                                        </p:attrNameLst>
                                      </p:cBhvr>
                                      <p:to>
                                        <p:strVal val="visible"/>
                                      </p:to>
                                    </p:set>
                                    <p:animEffect transition="in" filter="wipe(left)">
                                      <p:cBhvr>
                                        <p:cTn id="28" dur="500"/>
                                        <p:tgtEl>
                                          <p:spTgt spid="8809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97" grpId="0" uiExpand="1" build="p"/>
      <p:bldP spid="88098" grpId="0" animBg="1"/>
      <p:bldP spid="88100" grpId="0" uiExpand="1" animBg="1"/>
      <p:bldP spid="8810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ooter Placeholder 1"/>
          <p:cNvSpPr>
            <a:spLocks noGrp="1"/>
          </p:cNvSpPr>
          <p:nvPr>
            <p:ph type="ftr" sz="quarter" idx="10"/>
          </p:nvPr>
        </p:nvSpPr>
        <p:spPr/>
        <p:txBody>
          <a:bodyPr/>
          <a:lstStyle/>
          <a:p>
            <a:r>
              <a:rPr lang="en-US" altLang="en-US"/>
              <a:t>CONSUMERS, PRODUCERS, AND THE EFFICIENCY OF MARKETS</a:t>
            </a:r>
          </a:p>
        </p:txBody>
      </p:sp>
      <p:sp>
        <p:nvSpPr>
          <p:cNvPr id="28" name="Slide Number Placeholder 2"/>
          <p:cNvSpPr>
            <a:spLocks noGrp="1"/>
          </p:cNvSpPr>
          <p:nvPr>
            <p:ph type="sldNum" sz="quarter" idx="11"/>
          </p:nvPr>
        </p:nvSpPr>
        <p:spPr/>
        <p:txBody>
          <a:bodyPr/>
          <a:lstStyle/>
          <a:p>
            <a:fld id="{7110A5B2-8C3B-40A1-8041-8A2242251FD5}" type="slidenum">
              <a:rPr lang="en-US" altLang="en-US"/>
              <a:pPr/>
              <a:t>10</a:t>
            </a:fld>
            <a:endParaRPr lang="en-US" altLang="en-US"/>
          </a:p>
        </p:txBody>
      </p:sp>
      <p:graphicFrame>
        <p:nvGraphicFramePr>
          <p:cNvPr id="71682" name="Object 2"/>
          <p:cNvGraphicFramePr>
            <a:graphicFrameLocks noChangeAspect="1"/>
          </p:cNvGraphicFramePr>
          <p:nvPr/>
        </p:nvGraphicFramePr>
        <p:xfrm>
          <a:off x="214313" y="804863"/>
          <a:ext cx="5900737" cy="5711825"/>
        </p:xfrm>
        <a:graphic>
          <a:graphicData uri="http://schemas.openxmlformats.org/presentationml/2006/ole">
            <mc:AlternateContent xmlns:mc="http://schemas.openxmlformats.org/markup-compatibility/2006">
              <mc:Choice xmlns:v="urn:schemas-microsoft-com:vml" Requires="v">
                <p:oleObj spid="_x0000_s71708" name="Chart" r:id="rId4" imgW="3667125" imgH="3552944" progId="Excel.Chart.8">
                  <p:embed/>
                </p:oleObj>
              </mc:Choice>
              <mc:Fallback>
                <p:oleObj name="Chart" r:id="rId4" imgW="3667125" imgH="3552944" progId="Excel.Char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804863"/>
                        <a:ext cx="5900737" cy="571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683" name="Rectangle 3"/>
          <p:cNvSpPr>
            <a:spLocks noGrp="1" noChangeArrowheads="1"/>
          </p:cNvSpPr>
          <p:nvPr>
            <p:ph type="title" idx="4294967295"/>
          </p:nvPr>
        </p:nvSpPr>
        <p:spPr>
          <a:xfrm>
            <a:off x="457200" y="230188"/>
            <a:ext cx="8229600" cy="649287"/>
          </a:xfrm>
        </p:spPr>
        <p:txBody>
          <a:bodyPr/>
          <a:lstStyle/>
          <a:p>
            <a:r>
              <a:rPr lang="en-US" altLang="en-US" sz="3600"/>
              <a:t>CS and the Demand Curve</a:t>
            </a:r>
          </a:p>
        </p:txBody>
      </p:sp>
      <p:sp>
        <p:nvSpPr>
          <p:cNvPr id="71684" name="Text Box 4"/>
          <p:cNvSpPr txBox="1">
            <a:spLocks noChangeArrowheads="1"/>
          </p:cNvSpPr>
          <p:nvPr/>
        </p:nvSpPr>
        <p:spPr bwMode="auto">
          <a:xfrm>
            <a:off x="1393825" y="838200"/>
            <a:ext cx="403225" cy="519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800" b="1" i="1">
                <a:cs typeface="Arial" charset="0"/>
              </a:rPr>
              <a:t>P</a:t>
            </a:r>
          </a:p>
        </p:txBody>
      </p:sp>
      <p:sp>
        <p:nvSpPr>
          <p:cNvPr id="71685" name="Text Box 5"/>
          <p:cNvSpPr txBox="1">
            <a:spLocks noChangeArrowheads="1"/>
          </p:cNvSpPr>
          <p:nvPr/>
        </p:nvSpPr>
        <p:spPr bwMode="auto">
          <a:xfrm>
            <a:off x="5233988" y="5416550"/>
            <a:ext cx="474662" cy="519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800" b="1" i="1">
                <a:cs typeface="Arial" charset="0"/>
              </a:rPr>
              <a:t>Q</a:t>
            </a:r>
          </a:p>
        </p:txBody>
      </p:sp>
      <p:grpSp>
        <p:nvGrpSpPr>
          <p:cNvPr id="71686" name="Group 6"/>
          <p:cNvGrpSpPr>
            <a:grpSpLocks/>
          </p:cNvGrpSpPr>
          <p:nvPr/>
        </p:nvGrpSpPr>
        <p:grpSpPr bwMode="auto">
          <a:xfrm>
            <a:off x="1614488" y="1270000"/>
            <a:ext cx="3368675" cy="4292600"/>
            <a:chOff x="1017" y="800"/>
            <a:chExt cx="2122" cy="2704"/>
          </a:xfrm>
        </p:grpSpPr>
        <p:sp>
          <p:nvSpPr>
            <p:cNvPr id="71687" name="Line 7"/>
            <p:cNvSpPr>
              <a:spLocks noChangeShapeType="1"/>
            </p:cNvSpPr>
            <p:nvPr/>
          </p:nvSpPr>
          <p:spPr bwMode="auto">
            <a:xfrm flipV="1">
              <a:off x="1035" y="800"/>
              <a:ext cx="0" cy="514"/>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688" name="Line 8"/>
            <p:cNvSpPr>
              <a:spLocks noChangeShapeType="1"/>
            </p:cNvSpPr>
            <p:nvPr/>
          </p:nvSpPr>
          <p:spPr bwMode="auto">
            <a:xfrm>
              <a:off x="1017" y="1309"/>
              <a:ext cx="539"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689" name="Line 9"/>
            <p:cNvSpPr>
              <a:spLocks noChangeShapeType="1"/>
            </p:cNvSpPr>
            <p:nvPr/>
          </p:nvSpPr>
          <p:spPr bwMode="auto">
            <a:xfrm flipV="1">
              <a:off x="3139" y="2571"/>
              <a:ext cx="0" cy="933"/>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690" name="Line 10"/>
            <p:cNvSpPr>
              <a:spLocks noChangeShapeType="1"/>
            </p:cNvSpPr>
            <p:nvPr/>
          </p:nvSpPr>
          <p:spPr bwMode="auto">
            <a:xfrm flipV="1">
              <a:off x="2605" y="2196"/>
              <a:ext cx="0" cy="397"/>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691" name="Line 11"/>
            <p:cNvSpPr>
              <a:spLocks noChangeShapeType="1"/>
            </p:cNvSpPr>
            <p:nvPr/>
          </p:nvSpPr>
          <p:spPr bwMode="auto">
            <a:xfrm>
              <a:off x="2587" y="2589"/>
              <a:ext cx="552"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692" name="Line 12"/>
            <p:cNvSpPr>
              <a:spLocks noChangeShapeType="1"/>
            </p:cNvSpPr>
            <p:nvPr/>
          </p:nvSpPr>
          <p:spPr bwMode="auto">
            <a:xfrm flipV="1">
              <a:off x="2083" y="1661"/>
              <a:ext cx="0" cy="557"/>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693" name="Line 13"/>
            <p:cNvSpPr>
              <a:spLocks noChangeShapeType="1"/>
            </p:cNvSpPr>
            <p:nvPr/>
          </p:nvSpPr>
          <p:spPr bwMode="auto">
            <a:xfrm>
              <a:off x="2065" y="2213"/>
              <a:ext cx="539"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694" name="Line 14"/>
            <p:cNvSpPr>
              <a:spLocks noChangeShapeType="1"/>
            </p:cNvSpPr>
            <p:nvPr/>
          </p:nvSpPr>
          <p:spPr bwMode="auto">
            <a:xfrm flipV="1">
              <a:off x="1554" y="1291"/>
              <a:ext cx="0" cy="391"/>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695" name="Line 15"/>
            <p:cNvSpPr>
              <a:spLocks noChangeShapeType="1"/>
            </p:cNvSpPr>
            <p:nvPr/>
          </p:nvSpPr>
          <p:spPr bwMode="auto">
            <a:xfrm>
              <a:off x="1536" y="1678"/>
              <a:ext cx="547"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 name="Group 16"/>
          <p:cNvGrpSpPr>
            <a:grpSpLocks/>
          </p:cNvGrpSpPr>
          <p:nvPr/>
        </p:nvGrpSpPr>
        <p:grpSpPr bwMode="auto">
          <a:xfrm>
            <a:off x="2500313" y="1130300"/>
            <a:ext cx="1849437" cy="947738"/>
            <a:chOff x="1575" y="712"/>
            <a:chExt cx="1165" cy="597"/>
          </a:xfrm>
        </p:grpSpPr>
        <p:sp>
          <p:nvSpPr>
            <p:cNvPr id="71697" name="Arc 17"/>
            <p:cNvSpPr>
              <a:spLocks/>
            </p:cNvSpPr>
            <p:nvPr/>
          </p:nvSpPr>
          <p:spPr bwMode="auto">
            <a:xfrm flipV="1">
              <a:off x="1615" y="938"/>
              <a:ext cx="553" cy="371"/>
            </a:xfrm>
            <a:custGeom>
              <a:avLst/>
              <a:gdLst>
                <a:gd name="T0" fmla="*/ 0 w 23113"/>
                <a:gd name="T1" fmla="*/ 0 h 21600"/>
                <a:gd name="T2" fmla="*/ 0 w 23113"/>
                <a:gd name="T3" fmla="*/ 0 h 21600"/>
                <a:gd name="T4" fmla="*/ 0 w 23113"/>
                <a:gd name="T5" fmla="*/ 0 h 21600"/>
                <a:gd name="T6" fmla="*/ 0 60000 65536"/>
                <a:gd name="T7" fmla="*/ 0 60000 65536"/>
                <a:gd name="T8" fmla="*/ 0 60000 65536"/>
                <a:gd name="T9" fmla="*/ 0 w 23113"/>
                <a:gd name="T10" fmla="*/ 0 h 21600"/>
                <a:gd name="T11" fmla="*/ 23113 w 23113"/>
                <a:gd name="T12" fmla="*/ 21600 h 21600"/>
              </a:gdLst>
              <a:ahLst/>
              <a:cxnLst>
                <a:cxn ang="T6">
                  <a:pos x="T0" y="T1"/>
                </a:cxn>
                <a:cxn ang="T7">
                  <a:pos x="T2" y="T3"/>
                </a:cxn>
                <a:cxn ang="T8">
                  <a:pos x="T4" y="T5"/>
                </a:cxn>
              </a:cxnLst>
              <a:rect l="T9" t="T10" r="T11" b="T12"/>
              <a:pathLst>
                <a:path w="23113" h="21600" fill="none" extrusionOk="0">
                  <a:moveTo>
                    <a:pt x="0" y="53"/>
                  </a:moveTo>
                  <a:cubicBezTo>
                    <a:pt x="503" y="17"/>
                    <a:pt x="1008" y="-1"/>
                    <a:pt x="1513" y="0"/>
                  </a:cubicBezTo>
                  <a:cubicBezTo>
                    <a:pt x="13442" y="0"/>
                    <a:pt x="23113" y="9670"/>
                    <a:pt x="23113" y="21600"/>
                  </a:cubicBezTo>
                </a:path>
                <a:path w="23113" h="21600" stroke="0" extrusionOk="0">
                  <a:moveTo>
                    <a:pt x="0" y="53"/>
                  </a:moveTo>
                  <a:cubicBezTo>
                    <a:pt x="503" y="17"/>
                    <a:pt x="1008" y="-1"/>
                    <a:pt x="1513" y="0"/>
                  </a:cubicBezTo>
                  <a:cubicBezTo>
                    <a:pt x="13442" y="0"/>
                    <a:pt x="23113" y="9670"/>
                    <a:pt x="23113" y="21600"/>
                  </a:cubicBezTo>
                  <a:lnTo>
                    <a:pt x="1513" y="21600"/>
                  </a:lnTo>
                  <a:close/>
                </a:path>
              </a:pathLst>
            </a:custGeom>
            <a:noFill/>
            <a:ln w="19050">
              <a:solidFill>
                <a:schemeClr val="tx1"/>
              </a:solidFill>
              <a:round/>
              <a:headEnd type="triangle" w="lg" len="med"/>
              <a:tailEnd type="none" w="lg" len="me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71698" name="Text Box 18"/>
            <p:cNvSpPr txBox="1">
              <a:spLocks noChangeArrowheads="1"/>
            </p:cNvSpPr>
            <p:nvPr/>
          </p:nvSpPr>
          <p:spPr bwMode="auto">
            <a:xfrm>
              <a:off x="1575" y="712"/>
              <a:ext cx="1165" cy="304"/>
            </a:xfrm>
            <a:prstGeom prst="rect">
              <a:avLst/>
            </a:prstGeom>
            <a:solidFill>
              <a:srgbClr val="FFCCCC"/>
            </a:solidFill>
            <a:ln w="9525">
              <a:solidFill>
                <a:schemeClr val="tx1"/>
              </a:solidFill>
              <a:miter lim="800000"/>
              <a:headEnd/>
              <a:tailEnd/>
            </a:ln>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500">
                  <a:cs typeface="Arial" charset="0"/>
                </a:rPr>
                <a:t>Flea’s WTP</a:t>
              </a:r>
            </a:p>
          </p:txBody>
        </p:sp>
      </p:grpSp>
      <p:grpSp>
        <p:nvGrpSpPr>
          <p:cNvPr id="4" name="Group 19"/>
          <p:cNvGrpSpPr>
            <a:grpSpLocks/>
          </p:cNvGrpSpPr>
          <p:nvPr/>
        </p:nvGrpSpPr>
        <p:grpSpPr bwMode="auto">
          <a:xfrm>
            <a:off x="3038475" y="1787525"/>
            <a:ext cx="2441575" cy="881063"/>
            <a:chOff x="1914" y="1126"/>
            <a:chExt cx="1538" cy="555"/>
          </a:xfrm>
        </p:grpSpPr>
        <p:sp>
          <p:nvSpPr>
            <p:cNvPr id="71700" name="Arc 20"/>
            <p:cNvSpPr>
              <a:spLocks/>
            </p:cNvSpPr>
            <p:nvPr/>
          </p:nvSpPr>
          <p:spPr bwMode="auto">
            <a:xfrm flipV="1">
              <a:off x="2149" y="1292"/>
              <a:ext cx="601" cy="389"/>
            </a:xfrm>
            <a:custGeom>
              <a:avLst/>
              <a:gdLst>
                <a:gd name="T0" fmla="*/ 0 w 23113"/>
                <a:gd name="T1" fmla="*/ 0 h 21600"/>
                <a:gd name="T2" fmla="*/ 0 w 23113"/>
                <a:gd name="T3" fmla="*/ 0 h 21600"/>
                <a:gd name="T4" fmla="*/ 0 w 23113"/>
                <a:gd name="T5" fmla="*/ 0 h 21600"/>
                <a:gd name="T6" fmla="*/ 0 60000 65536"/>
                <a:gd name="T7" fmla="*/ 0 60000 65536"/>
                <a:gd name="T8" fmla="*/ 0 60000 65536"/>
                <a:gd name="T9" fmla="*/ 0 w 23113"/>
                <a:gd name="T10" fmla="*/ 0 h 21600"/>
                <a:gd name="T11" fmla="*/ 23113 w 23113"/>
                <a:gd name="T12" fmla="*/ 21600 h 21600"/>
              </a:gdLst>
              <a:ahLst/>
              <a:cxnLst>
                <a:cxn ang="T6">
                  <a:pos x="T0" y="T1"/>
                </a:cxn>
                <a:cxn ang="T7">
                  <a:pos x="T2" y="T3"/>
                </a:cxn>
                <a:cxn ang="T8">
                  <a:pos x="T4" y="T5"/>
                </a:cxn>
              </a:cxnLst>
              <a:rect l="T9" t="T10" r="T11" b="T12"/>
              <a:pathLst>
                <a:path w="23113" h="21600" fill="none" extrusionOk="0">
                  <a:moveTo>
                    <a:pt x="0" y="53"/>
                  </a:moveTo>
                  <a:cubicBezTo>
                    <a:pt x="503" y="17"/>
                    <a:pt x="1008" y="-1"/>
                    <a:pt x="1513" y="0"/>
                  </a:cubicBezTo>
                  <a:cubicBezTo>
                    <a:pt x="13442" y="0"/>
                    <a:pt x="23113" y="9670"/>
                    <a:pt x="23113" y="21600"/>
                  </a:cubicBezTo>
                </a:path>
                <a:path w="23113" h="21600" stroke="0" extrusionOk="0">
                  <a:moveTo>
                    <a:pt x="0" y="53"/>
                  </a:moveTo>
                  <a:cubicBezTo>
                    <a:pt x="503" y="17"/>
                    <a:pt x="1008" y="-1"/>
                    <a:pt x="1513" y="0"/>
                  </a:cubicBezTo>
                  <a:cubicBezTo>
                    <a:pt x="13442" y="0"/>
                    <a:pt x="23113" y="9670"/>
                    <a:pt x="23113" y="21600"/>
                  </a:cubicBezTo>
                  <a:lnTo>
                    <a:pt x="1513" y="21600"/>
                  </a:lnTo>
                  <a:close/>
                </a:path>
              </a:pathLst>
            </a:custGeom>
            <a:noFill/>
            <a:ln w="19050">
              <a:solidFill>
                <a:schemeClr val="tx1"/>
              </a:solidFill>
              <a:round/>
              <a:headEnd type="triangle" w="lg" len="med"/>
              <a:tailEnd type="none" w="lg" len="me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71701" name="Text Box 21"/>
            <p:cNvSpPr txBox="1">
              <a:spLocks noChangeArrowheads="1"/>
            </p:cNvSpPr>
            <p:nvPr/>
          </p:nvSpPr>
          <p:spPr bwMode="auto">
            <a:xfrm>
              <a:off x="1914" y="1126"/>
              <a:ext cx="1538" cy="304"/>
            </a:xfrm>
            <a:prstGeom prst="rect">
              <a:avLst/>
            </a:prstGeom>
            <a:solidFill>
              <a:srgbClr val="FFCCCC"/>
            </a:solidFill>
            <a:ln w="9525">
              <a:solidFill>
                <a:schemeClr val="tx1"/>
              </a:solidFill>
              <a:miter lim="800000"/>
              <a:headEnd/>
              <a:tailEnd/>
            </a:ln>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500">
                  <a:cs typeface="Arial" charset="0"/>
                </a:rPr>
                <a:t>Anthony’s WTP</a:t>
              </a:r>
            </a:p>
          </p:txBody>
        </p:sp>
      </p:grpSp>
      <p:sp>
        <p:nvSpPr>
          <p:cNvPr id="90134" name="Rectangle 22"/>
          <p:cNvSpPr>
            <a:spLocks noChangeArrowheads="1"/>
          </p:cNvSpPr>
          <p:nvPr/>
        </p:nvSpPr>
        <p:spPr bwMode="auto">
          <a:xfrm>
            <a:off x="5765800" y="1054100"/>
            <a:ext cx="3067050" cy="353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40000"/>
              </a:spcBef>
              <a:buClr>
                <a:srgbClr val="00B85C"/>
              </a:buClr>
              <a:buSzPct val="120000"/>
              <a:buFont typeface="Wingdings" pitchFamily="2" charset="2"/>
              <a:buNone/>
            </a:pPr>
            <a:r>
              <a:rPr lang="en-US" altLang="en-US" sz="2600">
                <a:cs typeface="Arial" charset="0"/>
              </a:rPr>
              <a:t>Instead, suppose </a:t>
            </a:r>
            <a:br>
              <a:rPr lang="en-US" altLang="en-US" sz="2600">
                <a:cs typeface="Arial" charset="0"/>
              </a:rPr>
            </a:br>
            <a:r>
              <a:rPr lang="en-US" altLang="en-US" sz="2600" b="1" i="1">
                <a:cs typeface="Arial" charset="0"/>
              </a:rPr>
              <a:t>P</a:t>
            </a:r>
            <a:r>
              <a:rPr lang="en-US" altLang="en-US" sz="2600">
                <a:cs typeface="Arial" charset="0"/>
              </a:rPr>
              <a:t> = $220  </a:t>
            </a:r>
          </a:p>
          <a:p>
            <a:pPr>
              <a:spcBef>
                <a:spcPct val="40000"/>
              </a:spcBef>
              <a:buClr>
                <a:srgbClr val="00B85C"/>
              </a:buClr>
              <a:buSzPct val="120000"/>
              <a:buFont typeface="Wingdings" pitchFamily="2" charset="2"/>
              <a:buNone/>
            </a:pPr>
            <a:r>
              <a:rPr lang="en-US" altLang="en-US" sz="2600">
                <a:cs typeface="Arial" charset="0"/>
              </a:rPr>
              <a:t>Flea’s CS = </a:t>
            </a:r>
            <a:br>
              <a:rPr lang="en-US" altLang="en-US" sz="2600">
                <a:cs typeface="Arial" charset="0"/>
              </a:rPr>
            </a:br>
            <a:r>
              <a:rPr lang="en-US" altLang="en-US" sz="2600">
                <a:cs typeface="Arial" charset="0"/>
              </a:rPr>
              <a:t>$300 – 220 = </a:t>
            </a:r>
            <a:r>
              <a:rPr lang="en-US" altLang="en-US" sz="2600" u="sng">
                <a:cs typeface="Arial" charset="0"/>
              </a:rPr>
              <a:t>$80</a:t>
            </a:r>
            <a:endParaRPr lang="en-US" altLang="en-US" sz="2600">
              <a:cs typeface="Arial" charset="0"/>
            </a:endParaRPr>
          </a:p>
          <a:p>
            <a:pPr>
              <a:spcBef>
                <a:spcPct val="40000"/>
              </a:spcBef>
              <a:buClr>
                <a:srgbClr val="00B85C"/>
              </a:buClr>
              <a:buSzPct val="120000"/>
              <a:buFont typeface="Wingdings" pitchFamily="2" charset="2"/>
              <a:buNone/>
            </a:pPr>
            <a:r>
              <a:rPr lang="en-US" altLang="en-US" sz="2600">
                <a:cs typeface="Arial" charset="0"/>
              </a:rPr>
              <a:t>Anthony’s CS =</a:t>
            </a:r>
            <a:br>
              <a:rPr lang="en-US" altLang="en-US" sz="2600">
                <a:cs typeface="Arial" charset="0"/>
              </a:rPr>
            </a:br>
            <a:r>
              <a:rPr lang="en-US" altLang="en-US" sz="2600">
                <a:cs typeface="Arial" charset="0"/>
              </a:rPr>
              <a:t>$250 – 220 = </a:t>
            </a:r>
            <a:r>
              <a:rPr lang="en-US" altLang="en-US" sz="2600" u="sng">
                <a:cs typeface="Arial" charset="0"/>
              </a:rPr>
              <a:t>$30</a:t>
            </a:r>
            <a:endParaRPr lang="en-US" altLang="en-US" sz="2600">
              <a:cs typeface="Arial" charset="0"/>
            </a:endParaRPr>
          </a:p>
          <a:p>
            <a:pPr>
              <a:spcBef>
                <a:spcPct val="40000"/>
              </a:spcBef>
              <a:buClr>
                <a:srgbClr val="00B85C"/>
              </a:buClr>
              <a:buSzPct val="120000"/>
              <a:buFont typeface="Wingdings" pitchFamily="2" charset="2"/>
              <a:buNone/>
            </a:pPr>
            <a:r>
              <a:rPr lang="en-US" altLang="en-US" sz="2600">
                <a:cs typeface="Arial" charset="0"/>
              </a:rPr>
              <a:t>Total CS = </a:t>
            </a:r>
            <a:r>
              <a:rPr lang="en-US" altLang="en-US" sz="2600" u="sng">
                <a:cs typeface="Arial" charset="0"/>
              </a:rPr>
              <a:t>$110</a:t>
            </a:r>
            <a:endParaRPr lang="en-US" altLang="en-US" sz="2600">
              <a:cs typeface="Arial" charset="0"/>
            </a:endParaRPr>
          </a:p>
        </p:txBody>
      </p:sp>
      <p:sp>
        <p:nvSpPr>
          <p:cNvPr id="90135" name="Line 23"/>
          <p:cNvSpPr>
            <a:spLocks noChangeShapeType="1"/>
          </p:cNvSpPr>
          <p:nvPr/>
        </p:nvSpPr>
        <p:spPr bwMode="auto">
          <a:xfrm>
            <a:off x="1638300" y="3049588"/>
            <a:ext cx="1666875" cy="0"/>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36" name="Rectangle 24"/>
          <p:cNvSpPr>
            <a:spLocks noChangeArrowheads="1"/>
          </p:cNvSpPr>
          <p:nvPr/>
        </p:nvSpPr>
        <p:spPr bwMode="auto">
          <a:xfrm>
            <a:off x="1644650" y="2106613"/>
            <a:ext cx="792163" cy="931862"/>
          </a:xfrm>
          <a:prstGeom prst="rect">
            <a:avLst/>
          </a:prstGeom>
          <a:solidFill>
            <a:srgbClr val="00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90137" name="Line 25"/>
          <p:cNvSpPr>
            <a:spLocks noChangeShapeType="1"/>
          </p:cNvSpPr>
          <p:nvPr/>
        </p:nvSpPr>
        <p:spPr bwMode="auto">
          <a:xfrm>
            <a:off x="855663" y="2965450"/>
            <a:ext cx="728662" cy="77788"/>
          </a:xfrm>
          <a:prstGeom prst="line">
            <a:avLst/>
          </a:prstGeom>
          <a:noFill/>
          <a:ln w="38100">
            <a:solidFill>
              <a:srgbClr val="0000FF"/>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90138" name="Rectangle 26"/>
          <p:cNvSpPr>
            <a:spLocks noChangeArrowheads="1"/>
          </p:cNvSpPr>
          <p:nvPr/>
        </p:nvSpPr>
        <p:spPr bwMode="auto">
          <a:xfrm>
            <a:off x="2436813" y="2692400"/>
            <a:ext cx="849312" cy="346075"/>
          </a:xfrm>
          <a:prstGeom prst="rect">
            <a:avLst/>
          </a:prstGeom>
          <a:solidFill>
            <a:srgbClr val="00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0134">
                                            <p:txEl>
                                              <p:pRg st="0" end="0"/>
                                            </p:txEl>
                                          </p:spTgt>
                                        </p:tgtEl>
                                        <p:attrNameLst>
                                          <p:attrName>style.visibility</p:attrName>
                                        </p:attrNameLst>
                                      </p:cBhvr>
                                      <p:to>
                                        <p:strVal val="visible"/>
                                      </p:to>
                                    </p:set>
                                    <p:animEffect transition="in" filter="wipe(left)">
                                      <p:cBhvr>
                                        <p:cTn id="7" dur="500"/>
                                        <p:tgtEl>
                                          <p:spTgt spid="90134">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0137"/>
                                        </p:tgtEl>
                                        <p:attrNameLst>
                                          <p:attrName>style.visibility</p:attrName>
                                        </p:attrNameLst>
                                      </p:cBhvr>
                                      <p:to>
                                        <p:strVal val="visible"/>
                                      </p:to>
                                    </p:set>
                                    <p:animEffect transition="in" filter="wipe(left)">
                                      <p:cBhvr>
                                        <p:cTn id="10" dur="500"/>
                                        <p:tgtEl>
                                          <p:spTgt spid="90137"/>
                                        </p:tgtEl>
                                      </p:cBhvr>
                                    </p:animEffect>
                                  </p:childTnLst>
                                </p:cTn>
                              </p:par>
                            </p:childTnLst>
                          </p:cTn>
                        </p:par>
                        <p:par>
                          <p:cTn id="11" fill="hold" nodeType="afterGroup">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90135"/>
                                        </p:tgtEl>
                                        <p:attrNameLst>
                                          <p:attrName>style.visibility</p:attrName>
                                        </p:attrNameLst>
                                      </p:cBhvr>
                                      <p:to>
                                        <p:strVal val="visible"/>
                                      </p:to>
                                    </p:set>
                                    <p:animEffect transition="in" filter="wipe(left)">
                                      <p:cBhvr>
                                        <p:cTn id="14" dur="500"/>
                                        <p:tgtEl>
                                          <p:spTgt spid="9013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90134">
                                            <p:txEl>
                                              <p:pRg st="1" end="1"/>
                                            </p:txEl>
                                          </p:spTgt>
                                        </p:tgtEl>
                                        <p:attrNameLst>
                                          <p:attrName>style.visibility</p:attrName>
                                        </p:attrNameLst>
                                      </p:cBhvr>
                                      <p:to>
                                        <p:strVal val="visible"/>
                                      </p:to>
                                    </p:set>
                                    <p:animEffect transition="in" filter="wipe(left)">
                                      <p:cBhvr>
                                        <p:cTn id="19" dur="500"/>
                                        <p:tgtEl>
                                          <p:spTgt spid="90134">
                                            <p:txEl>
                                              <p:pRg st="1" end="1"/>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90136"/>
                                        </p:tgtEl>
                                        <p:attrNameLst>
                                          <p:attrName>style.visibility</p:attrName>
                                        </p:attrNameLst>
                                      </p:cBhvr>
                                      <p:to>
                                        <p:strVal val="visible"/>
                                      </p:to>
                                    </p:set>
                                    <p:animEffect transition="in" filter="dissolve">
                                      <p:cBhvr>
                                        <p:cTn id="22" dur="500"/>
                                        <p:tgtEl>
                                          <p:spTgt spid="901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xit" presetSubtype="0" fill="hold" grpId="1" nodeType="clickEffect">
                                  <p:stCondLst>
                                    <p:cond delay="0"/>
                                  </p:stCondLst>
                                  <p:childTnLst>
                                    <p:animEffect transition="out" filter="dissolve">
                                      <p:cBhvr>
                                        <p:cTn id="26" dur="500"/>
                                        <p:tgtEl>
                                          <p:spTgt spid="90136"/>
                                        </p:tgtEl>
                                      </p:cBhvr>
                                    </p:animEffect>
                                    <p:set>
                                      <p:cBhvr>
                                        <p:cTn id="27" dur="1" fill="hold">
                                          <p:stCondLst>
                                            <p:cond delay="499"/>
                                          </p:stCondLst>
                                        </p:cTn>
                                        <p:tgtEl>
                                          <p:spTgt spid="90136"/>
                                        </p:tgtEl>
                                        <p:attrNameLst>
                                          <p:attrName>style.visibility</p:attrName>
                                        </p:attrNameLst>
                                      </p:cBhvr>
                                      <p:to>
                                        <p:strVal val="hidden"/>
                                      </p:to>
                                    </p:set>
                                  </p:childTnLst>
                                </p:cTn>
                              </p:par>
                              <p:par>
                                <p:cTn id="28" presetID="9" presetClass="exit" presetSubtype="0" fill="hold" nodeType="withEffect">
                                  <p:stCondLst>
                                    <p:cond delay="0"/>
                                  </p:stCondLst>
                                  <p:childTnLst>
                                    <p:animEffect transition="out" filter="dissolve">
                                      <p:cBhvr>
                                        <p:cTn id="29" dur="500"/>
                                        <p:tgtEl>
                                          <p:spTgt spid="3"/>
                                        </p:tgtEl>
                                      </p:cBhvr>
                                    </p:animEffect>
                                    <p:set>
                                      <p:cBhvr>
                                        <p:cTn id="30" dur="1" fill="hold">
                                          <p:stCondLst>
                                            <p:cond delay="499"/>
                                          </p:stCondLst>
                                        </p:cTn>
                                        <p:tgtEl>
                                          <p:spTgt spid="3"/>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8" presetClass="entr" presetSubtype="12"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strips(downLeft)">
                                      <p:cBhvr>
                                        <p:cTn id="35" dur="500"/>
                                        <p:tgtEl>
                                          <p:spTgt spid="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90134">
                                            <p:txEl>
                                              <p:pRg st="2" end="2"/>
                                            </p:txEl>
                                          </p:spTgt>
                                        </p:tgtEl>
                                        <p:attrNameLst>
                                          <p:attrName>style.visibility</p:attrName>
                                        </p:attrNameLst>
                                      </p:cBhvr>
                                      <p:to>
                                        <p:strVal val="visible"/>
                                      </p:to>
                                    </p:set>
                                    <p:animEffect transition="in" filter="wipe(left)">
                                      <p:cBhvr>
                                        <p:cTn id="40" dur="500"/>
                                        <p:tgtEl>
                                          <p:spTgt spid="90134">
                                            <p:txEl>
                                              <p:pRg st="2" end="2"/>
                                            </p:txEl>
                                          </p:spTgt>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90138"/>
                                        </p:tgtEl>
                                        <p:attrNameLst>
                                          <p:attrName>style.visibility</p:attrName>
                                        </p:attrNameLst>
                                      </p:cBhvr>
                                      <p:to>
                                        <p:strVal val="visible"/>
                                      </p:to>
                                    </p:set>
                                    <p:animEffect transition="in" filter="dissolve">
                                      <p:cBhvr>
                                        <p:cTn id="43" dur="500"/>
                                        <p:tgtEl>
                                          <p:spTgt spid="90138"/>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9" presetClass="exit" presetSubtype="0" fill="hold" grpId="1" nodeType="clickEffect">
                                  <p:stCondLst>
                                    <p:cond delay="0"/>
                                  </p:stCondLst>
                                  <p:childTnLst>
                                    <p:animEffect transition="out" filter="dissolve">
                                      <p:cBhvr>
                                        <p:cTn id="47" dur="500"/>
                                        <p:tgtEl>
                                          <p:spTgt spid="90138"/>
                                        </p:tgtEl>
                                      </p:cBhvr>
                                    </p:animEffect>
                                    <p:set>
                                      <p:cBhvr>
                                        <p:cTn id="48" dur="1" fill="hold">
                                          <p:stCondLst>
                                            <p:cond delay="499"/>
                                          </p:stCondLst>
                                        </p:cTn>
                                        <p:tgtEl>
                                          <p:spTgt spid="90138"/>
                                        </p:tgtEl>
                                        <p:attrNameLst>
                                          <p:attrName>style.visibility</p:attrName>
                                        </p:attrNameLst>
                                      </p:cBhvr>
                                      <p:to>
                                        <p:strVal val="hidden"/>
                                      </p:to>
                                    </p:set>
                                  </p:childTnLst>
                                </p:cTn>
                              </p:par>
                              <p:par>
                                <p:cTn id="49" presetID="9" presetClass="exit" presetSubtype="0" fill="hold" nodeType="withEffect">
                                  <p:stCondLst>
                                    <p:cond delay="0"/>
                                  </p:stCondLst>
                                  <p:childTnLst>
                                    <p:animEffect transition="out" filter="dissolve">
                                      <p:cBhvr>
                                        <p:cTn id="50" dur="500"/>
                                        <p:tgtEl>
                                          <p:spTgt spid="4"/>
                                        </p:tgtEl>
                                      </p:cBhvr>
                                    </p:animEffect>
                                    <p:set>
                                      <p:cBhvr>
                                        <p:cTn id="51" dur="1" fill="hold">
                                          <p:stCondLst>
                                            <p:cond delay="499"/>
                                          </p:stCondLst>
                                        </p:cTn>
                                        <p:tgtEl>
                                          <p:spTgt spid="4"/>
                                        </p:tgtEl>
                                        <p:attrNameLst>
                                          <p:attrName>style.visibility</p:attrName>
                                        </p:attrNameLst>
                                      </p:cBhvr>
                                      <p:to>
                                        <p:strVal val="hidden"/>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90134">
                                            <p:txEl>
                                              <p:pRg st="3" end="3"/>
                                            </p:txEl>
                                          </p:spTgt>
                                        </p:tgtEl>
                                        <p:attrNameLst>
                                          <p:attrName>style.visibility</p:attrName>
                                        </p:attrNameLst>
                                      </p:cBhvr>
                                      <p:to>
                                        <p:strVal val="visible"/>
                                      </p:to>
                                    </p:set>
                                    <p:animEffect transition="in" filter="wipe(left)">
                                      <p:cBhvr>
                                        <p:cTn id="56" dur="500"/>
                                        <p:tgtEl>
                                          <p:spTgt spid="90134">
                                            <p:txEl>
                                              <p:pRg st="3" end="3"/>
                                            </p:txEl>
                                          </p:spTgt>
                                        </p:tgtEl>
                                      </p:cBhvr>
                                    </p:animEffect>
                                  </p:childTnLst>
                                </p:cTn>
                              </p:par>
                              <p:par>
                                <p:cTn id="57" presetID="9" presetClass="entr" presetSubtype="0" fill="hold" grpId="2" nodeType="withEffect">
                                  <p:stCondLst>
                                    <p:cond delay="0"/>
                                  </p:stCondLst>
                                  <p:childTnLst>
                                    <p:set>
                                      <p:cBhvr>
                                        <p:cTn id="58" dur="1" fill="hold">
                                          <p:stCondLst>
                                            <p:cond delay="0"/>
                                          </p:stCondLst>
                                        </p:cTn>
                                        <p:tgtEl>
                                          <p:spTgt spid="90138"/>
                                        </p:tgtEl>
                                        <p:attrNameLst>
                                          <p:attrName>style.visibility</p:attrName>
                                        </p:attrNameLst>
                                      </p:cBhvr>
                                      <p:to>
                                        <p:strVal val="visible"/>
                                      </p:to>
                                    </p:set>
                                    <p:animEffect transition="in" filter="dissolve">
                                      <p:cBhvr>
                                        <p:cTn id="59" dur="500"/>
                                        <p:tgtEl>
                                          <p:spTgt spid="90138"/>
                                        </p:tgtEl>
                                      </p:cBhvr>
                                    </p:animEffect>
                                  </p:childTnLst>
                                </p:cTn>
                              </p:par>
                              <p:par>
                                <p:cTn id="60" presetID="9" presetClass="entr" presetSubtype="0" fill="hold" grpId="2" nodeType="withEffect">
                                  <p:stCondLst>
                                    <p:cond delay="0"/>
                                  </p:stCondLst>
                                  <p:childTnLst>
                                    <p:set>
                                      <p:cBhvr>
                                        <p:cTn id="61" dur="1" fill="hold">
                                          <p:stCondLst>
                                            <p:cond delay="0"/>
                                          </p:stCondLst>
                                        </p:cTn>
                                        <p:tgtEl>
                                          <p:spTgt spid="90136"/>
                                        </p:tgtEl>
                                        <p:attrNameLst>
                                          <p:attrName>style.visibility</p:attrName>
                                        </p:attrNameLst>
                                      </p:cBhvr>
                                      <p:to>
                                        <p:strVal val="visible"/>
                                      </p:to>
                                    </p:set>
                                    <p:animEffect transition="in" filter="dissolve">
                                      <p:cBhvr>
                                        <p:cTn id="62" dur="500"/>
                                        <p:tgtEl>
                                          <p:spTgt spid="90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34" grpId="0" uiExpand="1" build="p"/>
      <p:bldP spid="90135" grpId="0" animBg="1"/>
      <p:bldP spid="90136" grpId="0" uiExpand="1" animBg="1"/>
      <p:bldP spid="90136" grpId="1" uiExpand="1" animBg="1"/>
      <p:bldP spid="90136" grpId="2" animBg="1"/>
      <p:bldP spid="90137" grpId="0" animBg="1"/>
      <p:bldP spid="90138" grpId="0" uiExpand="1" animBg="1"/>
      <p:bldP spid="90138" grpId="1" uiExpand="1" animBg="1"/>
      <p:bldP spid="90138" grpId="2"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1"/>
          <p:cNvSpPr>
            <a:spLocks noGrp="1"/>
          </p:cNvSpPr>
          <p:nvPr>
            <p:ph type="ftr" sz="quarter" idx="10"/>
          </p:nvPr>
        </p:nvSpPr>
        <p:spPr/>
        <p:txBody>
          <a:bodyPr/>
          <a:lstStyle/>
          <a:p>
            <a:r>
              <a:rPr lang="en-US" altLang="en-US"/>
              <a:t>CONSUMERS, PRODUCERS, AND THE EFFICIENCY OF MARKETS</a:t>
            </a:r>
          </a:p>
        </p:txBody>
      </p:sp>
      <p:sp>
        <p:nvSpPr>
          <p:cNvPr id="22" name="Slide Number Placeholder 2"/>
          <p:cNvSpPr>
            <a:spLocks noGrp="1"/>
          </p:cNvSpPr>
          <p:nvPr>
            <p:ph type="sldNum" sz="quarter" idx="11"/>
          </p:nvPr>
        </p:nvSpPr>
        <p:spPr/>
        <p:txBody>
          <a:bodyPr/>
          <a:lstStyle/>
          <a:p>
            <a:fld id="{FAC9EEAC-D7EF-4B99-82E5-A95BCF0CD4D7}" type="slidenum">
              <a:rPr lang="en-US" altLang="en-US"/>
              <a:pPr/>
              <a:t>11</a:t>
            </a:fld>
            <a:endParaRPr lang="en-US" altLang="en-US"/>
          </a:p>
        </p:txBody>
      </p:sp>
      <p:graphicFrame>
        <p:nvGraphicFramePr>
          <p:cNvPr id="73730" name="Object 2"/>
          <p:cNvGraphicFramePr>
            <a:graphicFrameLocks noChangeAspect="1"/>
          </p:cNvGraphicFramePr>
          <p:nvPr/>
        </p:nvGraphicFramePr>
        <p:xfrm>
          <a:off x="214313" y="804863"/>
          <a:ext cx="5900737" cy="5711825"/>
        </p:xfrm>
        <a:graphic>
          <a:graphicData uri="http://schemas.openxmlformats.org/presentationml/2006/ole">
            <mc:AlternateContent xmlns:mc="http://schemas.openxmlformats.org/markup-compatibility/2006">
              <mc:Choice xmlns:v="urn:schemas-microsoft-com:vml" Requires="v">
                <p:oleObj spid="_x0000_s73750" name="Chart" r:id="rId4" imgW="3667125" imgH="3552944" progId="Excel.Chart.8">
                  <p:embed/>
                </p:oleObj>
              </mc:Choice>
              <mc:Fallback>
                <p:oleObj name="Chart" r:id="rId4" imgW="3667125" imgH="3552944" progId="Excel.Char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804863"/>
                        <a:ext cx="5900737" cy="571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3731" name="Rectangle 3"/>
          <p:cNvSpPr>
            <a:spLocks noGrp="1" noChangeArrowheads="1"/>
          </p:cNvSpPr>
          <p:nvPr>
            <p:ph type="title" idx="4294967295"/>
          </p:nvPr>
        </p:nvSpPr>
        <p:spPr>
          <a:xfrm>
            <a:off x="457200" y="230188"/>
            <a:ext cx="8229600" cy="649287"/>
          </a:xfrm>
        </p:spPr>
        <p:txBody>
          <a:bodyPr/>
          <a:lstStyle/>
          <a:p>
            <a:r>
              <a:rPr lang="en-US" altLang="en-US" sz="3600"/>
              <a:t>CS and the Demand Curve</a:t>
            </a:r>
          </a:p>
        </p:txBody>
      </p:sp>
      <p:sp>
        <p:nvSpPr>
          <p:cNvPr id="73732" name="Text Box 4"/>
          <p:cNvSpPr txBox="1">
            <a:spLocks noChangeArrowheads="1"/>
          </p:cNvSpPr>
          <p:nvPr/>
        </p:nvSpPr>
        <p:spPr bwMode="auto">
          <a:xfrm>
            <a:off x="1393825" y="838200"/>
            <a:ext cx="403225" cy="519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800" b="1" i="1">
                <a:cs typeface="Arial" charset="0"/>
              </a:rPr>
              <a:t>P</a:t>
            </a:r>
          </a:p>
        </p:txBody>
      </p:sp>
      <p:sp>
        <p:nvSpPr>
          <p:cNvPr id="73733" name="Text Box 5"/>
          <p:cNvSpPr txBox="1">
            <a:spLocks noChangeArrowheads="1"/>
          </p:cNvSpPr>
          <p:nvPr/>
        </p:nvSpPr>
        <p:spPr bwMode="auto">
          <a:xfrm>
            <a:off x="5233988" y="5416550"/>
            <a:ext cx="474662" cy="519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800" b="1" i="1">
                <a:cs typeface="Arial" charset="0"/>
              </a:rPr>
              <a:t>Q</a:t>
            </a:r>
          </a:p>
        </p:txBody>
      </p:sp>
      <p:grpSp>
        <p:nvGrpSpPr>
          <p:cNvPr id="73734" name="Group 6"/>
          <p:cNvGrpSpPr>
            <a:grpSpLocks/>
          </p:cNvGrpSpPr>
          <p:nvPr/>
        </p:nvGrpSpPr>
        <p:grpSpPr bwMode="auto">
          <a:xfrm>
            <a:off x="1614488" y="1270000"/>
            <a:ext cx="3368675" cy="4292600"/>
            <a:chOff x="1017" y="800"/>
            <a:chExt cx="2122" cy="2704"/>
          </a:xfrm>
        </p:grpSpPr>
        <p:sp>
          <p:nvSpPr>
            <p:cNvPr id="73735" name="Line 7"/>
            <p:cNvSpPr>
              <a:spLocks noChangeShapeType="1"/>
            </p:cNvSpPr>
            <p:nvPr/>
          </p:nvSpPr>
          <p:spPr bwMode="auto">
            <a:xfrm flipV="1">
              <a:off x="1035" y="800"/>
              <a:ext cx="0" cy="514"/>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36" name="Line 8"/>
            <p:cNvSpPr>
              <a:spLocks noChangeShapeType="1"/>
            </p:cNvSpPr>
            <p:nvPr/>
          </p:nvSpPr>
          <p:spPr bwMode="auto">
            <a:xfrm>
              <a:off x="1017" y="1309"/>
              <a:ext cx="539"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37" name="Line 9"/>
            <p:cNvSpPr>
              <a:spLocks noChangeShapeType="1"/>
            </p:cNvSpPr>
            <p:nvPr/>
          </p:nvSpPr>
          <p:spPr bwMode="auto">
            <a:xfrm flipV="1">
              <a:off x="3139" y="2571"/>
              <a:ext cx="0" cy="933"/>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38" name="Line 10"/>
            <p:cNvSpPr>
              <a:spLocks noChangeShapeType="1"/>
            </p:cNvSpPr>
            <p:nvPr/>
          </p:nvSpPr>
          <p:spPr bwMode="auto">
            <a:xfrm flipV="1">
              <a:off x="2605" y="2196"/>
              <a:ext cx="0" cy="397"/>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39" name="Line 11"/>
            <p:cNvSpPr>
              <a:spLocks noChangeShapeType="1"/>
            </p:cNvSpPr>
            <p:nvPr/>
          </p:nvSpPr>
          <p:spPr bwMode="auto">
            <a:xfrm>
              <a:off x="2587" y="2589"/>
              <a:ext cx="552"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40" name="Line 12"/>
            <p:cNvSpPr>
              <a:spLocks noChangeShapeType="1"/>
            </p:cNvSpPr>
            <p:nvPr/>
          </p:nvSpPr>
          <p:spPr bwMode="auto">
            <a:xfrm flipV="1">
              <a:off x="2083" y="1661"/>
              <a:ext cx="0" cy="557"/>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41" name="Line 13"/>
            <p:cNvSpPr>
              <a:spLocks noChangeShapeType="1"/>
            </p:cNvSpPr>
            <p:nvPr/>
          </p:nvSpPr>
          <p:spPr bwMode="auto">
            <a:xfrm>
              <a:off x="2065" y="2213"/>
              <a:ext cx="539"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42" name="Line 14"/>
            <p:cNvSpPr>
              <a:spLocks noChangeShapeType="1"/>
            </p:cNvSpPr>
            <p:nvPr/>
          </p:nvSpPr>
          <p:spPr bwMode="auto">
            <a:xfrm flipV="1">
              <a:off x="1554" y="1291"/>
              <a:ext cx="0" cy="391"/>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43" name="Line 15"/>
            <p:cNvSpPr>
              <a:spLocks noChangeShapeType="1"/>
            </p:cNvSpPr>
            <p:nvPr/>
          </p:nvSpPr>
          <p:spPr bwMode="auto">
            <a:xfrm>
              <a:off x="1536" y="1678"/>
              <a:ext cx="547"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2182" name="Rectangle 22"/>
          <p:cNvSpPr>
            <a:spLocks noChangeArrowheads="1"/>
          </p:cNvSpPr>
          <p:nvPr/>
        </p:nvSpPr>
        <p:spPr bwMode="auto">
          <a:xfrm>
            <a:off x="5386388" y="1203325"/>
            <a:ext cx="2889250" cy="2743200"/>
          </a:xfrm>
          <a:prstGeom prst="rect">
            <a:avLst/>
          </a:prstGeom>
          <a:solidFill>
            <a:srgbClr val="FFFF99"/>
          </a:solidFill>
          <a:ln w="19050">
            <a:solidFill>
              <a:srgbClr val="FFFF00"/>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105000"/>
              </a:lnSpc>
              <a:spcBef>
                <a:spcPct val="40000"/>
              </a:spcBef>
              <a:buClr>
                <a:srgbClr val="00B85C"/>
              </a:buClr>
              <a:buSzPct val="120000"/>
              <a:buFont typeface="Wingdings" pitchFamily="2" charset="2"/>
              <a:buNone/>
            </a:pPr>
            <a:r>
              <a:rPr lang="en-US" altLang="en-US" sz="2600" i="1">
                <a:cs typeface="Arial" charset="0"/>
              </a:rPr>
              <a:t>The lesson:</a:t>
            </a:r>
          </a:p>
          <a:p>
            <a:pPr algn="ctr">
              <a:lnSpc>
                <a:spcPct val="105000"/>
              </a:lnSpc>
              <a:spcBef>
                <a:spcPct val="20000"/>
              </a:spcBef>
              <a:buClr>
                <a:srgbClr val="00B85C"/>
              </a:buClr>
              <a:buSzPct val="120000"/>
              <a:buFont typeface="Wingdings" pitchFamily="2" charset="2"/>
              <a:buNone/>
            </a:pPr>
            <a:r>
              <a:rPr lang="en-US" altLang="en-US" sz="2600" i="1">
                <a:cs typeface="Arial" charset="0"/>
              </a:rPr>
              <a:t>Total CS equals the area under </a:t>
            </a:r>
            <a:br>
              <a:rPr lang="en-US" altLang="en-US" sz="2600" i="1">
                <a:cs typeface="Arial" charset="0"/>
              </a:rPr>
            </a:br>
            <a:r>
              <a:rPr lang="en-US" altLang="en-US" sz="2600" i="1">
                <a:cs typeface="Arial" charset="0"/>
              </a:rPr>
              <a:t>the demand curve above the price, from 0 to </a:t>
            </a:r>
            <a:r>
              <a:rPr lang="en-US" altLang="en-US" sz="2600" b="1" i="1">
                <a:cs typeface="Arial" charset="0"/>
              </a:rPr>
              <a:t>Q</a:t>
            </a:r>
            <a:r>
              <a:rPr lang="en-US" altLang="en-US" sz="2600" i="1">
                <a:cs typeface="Arial" charset="0"/>
              </a:rPr>
              <a:t>.</a:t>
            </a:r>
          </a:p>
        </p:txBody>
      </p:sp>
      <p:sp>
        <p:nvSpPr>
          <p:cNvPr id="73745" name="Line 23"/>
          <p:cNvSpPr>
            <a:spLocks noChangeShapeType="1"/>
          </p:cNvSpPr>
          <p:nvPr/>
        </p:nvSpPr>
        <p:spPr bwMode="auto">
          <a:xfrm>
            <a:off x="1638300" y="3049588"/>
            <a:ext cx="1666875" cy="0"/>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3746" name="Rectangle 24"/>
          <p:cNvSpPr>
            <a:spLocks noChangeArrowheads="1"/>
          </p:cNvSpPr>
          <p:nvPr/>
        </p:nvSpPr>
        <p:spPr bwMode="auto">
          <a:xfrm>
            <a:off x="1644650" y="2106613"/>
            <a:ext cx="792163" cy="931862"/>
          </a:xfrm>
          <a:prstGeom prst="rect">
            <a:avLst/>
          </a:prstGeom>
          <a:solidFill>
            <a:srgbClr val="00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73747" name="Line 25"/>
          <p:cNvSpPr>
            <a:spLocks noChangeShapeType="1"/>
          </p:cNvSpPr>
          <p:nvPr/>
        </p:nvSpPr>
        <p:spPr bwMode="auto">
          <a:xfrm>
            <a:off x="855663" y="2965450"/>
            <a:ext cx="728662" cy="77788"/>
          </a:xfrm>
          <a:prstGeom prst="line">
            <a:avLst/>
          </a:prstGeom>
          <a:noFill/>
          <a:ln w="38100">
            <a:solidFill>
              <a:srgbClr val="0000FF"/>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73748" name="Rectangle 26"/>
          <p:cNvSpPr>
            <a:spLocks noChangeArrowheads="1"/>
          </p:cNvSpPr>
          <p:nvPr/>
        </p:nvSpPr>
        <p:spPr bwMode="auto">
          <a:xfrm>
            <a:off x="2436813" y="2692400"/>
            <a:ext cx="849312" cy="346075"/>
          </a:xfrm>
          <a:prstGeom prst="rect">
            <a:avLst/>
          </a:prstGeom>
          <a:solidFill>
            <a:srgbClr val="00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182"/>
                                        </p:tgtEl>
                                        <p:attrNameLst>
                                          <p:attrName>style.visibility</p:attrName>
                                        </p:attrNameLst>
                                      </p:cBhvr>
                                      <p:to>
                                        <p:strVal val="visible"/>
                                      </p:to>
                                    </p:set>
                                    <p:animEffect transition="in" filter="dissolve">
                                      <p:cBhvr>
                                        <p:cTn id="7" dur="500"/>
                                        <p:tgtEl>
                                          <p:spTgt spid="92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2"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 name="Footer Placeholder 1"/>
          <p:cNvSpPr>
            <a:spLocks noGrp="1"/>
          </p:cNvSpPr>
          <p:nvPr>
            <p:ph type="ftr" sz="quarter" idx="10"/>
          </p:nvPr>
        </p:nvSpPr>
        <p:spPr/>
        <p:txBody>
          <a:bodyPr/>
          <a:lstStyle/>
          <a:p>
            <a:r>
              <a:rPr lang="en-US" altLang="en-US"/>
              <a:t>CONSUMERS, PRODUCERS, AND THE EFFICIENCY OF MARKETS</a:t>
            </a:r>
          </a:p>
        </p:txBody>
      </p:sp>
      <p:sp>
        <p:nvSpPr>
          <p:cNvPr id="27" name="Slide Number Placeholder 2"/>
          <p:cNvSpPr>
            <a:spLocks noGrp="1"/>
          </p:cNvSpPr>
          <p:nvPr>
            <p:ph type="sldNum" sz="quarter" idx="11"/>
          </p:nvPr>
        </p:nvSpPr>
        <p:spPr/>
        <p:txBody>
          <a:bodyPr/>
          <a:lstStyle/>
          <a:p>
            <a:fld id="{CFE2C6C4-ED5E-4747-9D0E-015449C60691}" type="slidenum">
              <a:rPr lang="en-US" altLang="en-US"/>
              <a:pPr/>
              <a:t>12</a:t>
            </a:fld>
            <a:endParaRPr lang="en-US" altLang="en-US"/>
          </a:p>
        </p:txBody>
      </p:sp>
      <p:grpSp>
        <p:nvGrpSpPr>
          <p:cNvPr id="2" name="Group 25"/>
          <p:cNvGrpSpPr>
            <a:grpSpLocks/>
          </p:cNvGrpSpPr>
          <p:nvPr/>
        </p:nvGrpSpPr>
        <p:grpSpPr bwMode="auto">
          <a:xfrm>
            <a:off x="3690938" y="1009650"/>
            <a:ext cx="5076825" cy="5295900"/>
            <a:chOff x="2325" y="636"/>
            <a:chExt cx="3198" cy="3336"/>
          </a:xfrm>
        </p:grpSpPr>
        <p:grpSp>
          <p:nvGrpSpPr>
            <p:cNvPr id="75779" name="Group 2"/>
            <p:cNvGrpSpPr>
              <a:grpSpLocks/>
            </p:cNvGrpSpPr>
            <p:nvPr/>
          </p:nvGrpSpPr>
          <p:grpSpPr bwMode="auto">
            <a:xfrm>
              <a:off x="2386" y="636"/>
              <a:ext cx="3137" cy="3336"/>
              <a:chOff x="2386" y="636"/>
              <a:chExt cx="3137" cy="3336"/>
            </a:xfrm>
          </p:grpSpPr>
          <p:graphicFrame>
            <p:nvGraphicFramePr>
              <p:cNvPr id="75780" name="Object 3"/>
              <p:cNvGraphicFramePr>
                <a:graphicFrameLocks noChangeAspect="1"/>
              </p:cNvGraphicFramePr>
              <p:nvPr/>
            </p:nvGraphicFramePr>
            <p:xfrm>
              <a:off x="2386" y="636"/>
              <a:ext cx="3120" cy="3336"/>
            </p:xfrm>
            <a:graphic>
              <a:graphicData uri="http://schemas.openxmlformats.org/presentationml/2006/ole">
                <mc:AlternateContent xmlns:mc="http://schemas.openxmlformats.org/markup-compatibility/2006">
                  <mc:Choice xmlns:v="urn:schemas-microsoft-com:vml" Requires="v">
                    <p:oleObj spid="_x0000_s75803" name="Chart" r:id="rId4" imgW="3543360" imgH="3790890" progId="Excel.Chart.8">
                      <p:embed/>
                    </p:oleObj>
                  </mc:Choice>
                  <mc:Fallback>
                    <p:oleObj name="Chart" r:id="rId4" imgW="3543360" imgH="3790890" progId="Excel.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6" y="636"/>
                            <a:ext cx="3120" cy="3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5781" name="Rectangle 4"/>
              <p:cNvSpPr>
                <a:spLocks noChangeArrowheads="1"/>
              </p:cNvSpPr>
              <p:nvPr/>
            </p:nvSpPr>
            <p:spPr bwMode="auto">
              <a:xfrm>
                <a:off x="2717" y="731"/>
                <a:ext cx="260" cy="31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P</a:t>
                </a:r>
              </a:p>
            </p:txBody>
          </p:sp>
          <p:sp>
            <p:nvSpPr>
              <p:cNvPr id="75782" name="Rectangle 5"/>
              <p:cNvSpPr>
                <a:spLocks noChangeArrowheads="1"/>
              </p:cNvSpPr>
              <p:nvPr/>
            </p:nvSpPr>
            <p:spPr bwMode="auto">
              <a:xfrm>
                <a:off x="5218" y="3279"/>
                <a:ext cx="305" cy="31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Q</a:t>
                </a:r>
              </a:p>
            </p:txBody>
          </p:sp>
        </p:grpSp>
        <p:sp>
          <p:nvSpPr>
            <p:cNvPr id="75783" name="Text Box 24"/>
            <p:cNvSpPr txBox="1">
              <a:spLocks noChangeArrowheads="1"/>
            </p:cNvSpPr>
            <p:nvPr/>
          </p:nvSpPr>
          <p:spPr bwMode="auto">
            <a:xfrm>
              <a:off x="2325" y="1052"/>
              <a:ext cx="27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500">
                  <a:cs typeface="Arial" charset="0"/>
                </a:rPr>
                <a:t>$</a:t>
              </a:r>
            </a:p>
          </p:txBody>
        </p:sp>
      </p:grpSp>
      <p:sp>
        <p:nvSpPr>
          <p:cNvPr id="75784" name="Rectangle 6"/>
          <p:cNvSpPr>
            <a:spLocks noGrp="1" noChangeArrowheads="1"/>
          </p:cNvSpPr>
          <p:nvPr>
            <p:ph type="title" idx="4294967295"/>
          </p:nvPr>
        </p:nvSpPr>
        <p:spPr>
          <a:xfrm>
            <a:off x="176213" y="252413"/>
            <a:ext cx="8769350" cy="649287"/>
          </a:xfrm>
        </p:spPr>
        <p:txBody>
          <a:bodyPr/>
          <a:lstStyle/>
          <a:p>
            <a:r>
              <a:rPr lang="en-US" altLang="en-US" sz="3300"/>
              <a:t>CS with Lots of Buyers &amp; a Smooth D Curve</a:t>
            </a:r>
          </a:p>
        </p:txBody>
      </p:sp>
      <p:sp>
        <p:nvSpPr>
          <p:cNvPr id="107528" name="Text Box 8"/>
          <p:cNvSpPr txBox="1">
            <a:spLocks noChangeArrowheads="1"/>
          </p:cNvSpPr>
          <p:nvPr/>
        </p:nvSpPr>
        <p:spPr bwMode="auto">
          <a:xfrm>
            <a:off x="5068888" y="1054100"/>
            <a:ext cx="34702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500">
                <a:cs typeface="Arial" charset="0"/>
              </a:rPr>
              <a:t>The demand for shoes</a:t>
            </a:r>
          </a:p>
        </p:txBody>
      </p:sp>
      <p:grpSp>
        <p:nvGrpSpPr>
          <p:cNvPr id="4" name="Group 9"/>
          <p:cNvGrpSpPr>
            <a:grpSpLocks/>
          </p:cNvGrpSpPr>
          <p:nvPr/>
        </p:nvGrpSpPr>
        <p:grpSpPr bwMode="auto">
          <a:xfrm>
            <a:off x="4583113" y="1887538"/>
            <a:ext cx="3438525" cy="3495675"/>
            <a:chOff x="2887" y="1189"/>
            <a:chExt cx="2166" cy="2202"/>
          </a:xfrm>
        </p:grpSpPr>
        <p:sp>
          <p:nvSpPr>
            <p:cNvPr id="75787" name="Line 10"/>
            <p:cNvSpPr>
              <a:spLocks noChangeShapeType="1"/>
            </p:cNvSpPr>
            <p:nvPr/>
          </p:nvSpPr>
          <p:spPr bwMode="auto">
            <a:xfrm>
              <a:off x="2887" y="1189"/>
              <a:ext cx="1901" cy="1990"/>
            </a:xfrm>
            <a:prstGeom prst="line">
              <a:avLst/>
            </a:prstGeom>
            <a:noFill/>
            <a:ln w="4445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5788" name="Rectangle 11"/>
            <p:cNvSpPr>
              <a:spLocks noChangeArrowheads="1"/>
            </p:cNvSpPr>
            <p:nvPr/>
          </p:nvSpPr>
          <p:spPr bwMode="auto">
            <a:xfrm>
              <a:off x="4748" y="3074"/>
              <a:ext cx="305"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D</a:t>
              </a:r>
            </a:p>
          </p:txBody>
        </p:sp>
      </p:grpSp>
      <p:grpSp>
        <p:nvGrpSpPr>
          <p:cNvPr id="5" name="Group 12"/>
          <p:cNvGrpSpPr>
            <a:grpSpLocks/>
          </p:cNvGrpSpPr>
          <p:nvPr/>
        </p:nvGrpSpPr>
        <p:grpSpPr bwMode="auto">
          <a:xfrm>
            <a:off x="6481763" y="3746500"/>
            <a:ext cx="2235200" cy="1547813"/>
            <a:chOff x="4083" y="2360"/>
            <a:chExt cx="1408" cy="975"/>
          </a:xfrm>
        </p:grpSpPr>
        <p:sp>
          <p:nvSpPr>
            <p:cNvPr id="75790" name="Text Box 13"/>
            <p:cNvSpPr txBox="1">
              <a:spLocks noChangeArrowheads="1"/>
            </p:cNvSpPr>
            <p:nvPr/>
          </p:nvSpPr>
          <p:spPr bwMode="auto">
            <a:xfrm>
              <a:off x="4083" y="2360"/>
              <a:ext cx="1408" cy="544"/>
            </a:xfrm>
            <a:prstGeom prst="rect">
              <a:avLst/>
            </a:prstGeom>
            <a:solidFill>
              <a:srgbClr val="FFCC99"/>
            </a:solidFill>
            <a:ln w="9525">
              <a:solidFill>
                <a:schemeClr val="tx1"/>
              </a:solidFill>
              <a:miter lim="800000"/>
              <a:headEnd/>
              <a:tailEnd/>
            </a:ln>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500">
                  <a:cs typeface="Arial" charset="0"/>
                </a:rPr>
                <a:t>1000s of pairs of shoes</a:t>
              </a:r>
            </a:p>
          </p:txBody>
        </p:sp>
        <p:sp>
          <p:nvSpPr>
            <p:cNvPr id="75791" name="Line 14"/>
            <p:cNvSpPr>
              <a:spLocks noChangeShapeType="1"/>
            </p:cNvSpPr>
            <p:nvPr/>
          </p:nvSpPr>
          <p:spPr bwMode="auto">
            <a:xfrm>
              <a:off x="4989" y="2901"/>
              <a:ext cx="299" cy="434"/>
            </a:xfrm>
            <a:prstGeom prst="line">
              <a:avLst/>
            </a:prstGeom>
            <a:noFill/>
            <a:ln w="38100">
              <a:solidFill>
                <a:srgbClr val="FF66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grpSp>
        <p:nvGrpSpPr>
          <p:cNvPr id="6" name="Group 15"/>
          <p:cNvGrpSpPr>
            <a:grpSpLocks/>
          </p:cNvGrpSpPr>
          <p:nvPr/>
        </p:nvGrpSpPr>
        <p:grpSpPr bwMode="auto">
          <a:xfrm>
            <a:off x="2298700" y="1098550"/>
            <a:ext cx="2006600" cy="863600"/>
            <a:chOff x="1448" y="692"/>
            <a:chExt cx="1264" cy="544"/>
          </a:xfrm>
        </p:grpSpPr>
        <p:sp>
          <p:nvSpPr>
            <p:cNvPr id="75793" name="Line 16"/>
            <p:cNvSpPr>
              <a:spLocks noChangeShapeType="1"/>
            </p:cNvSpPr>
            <p:nvPr/>
          </p:nvSpPr>
          <p:spPr bwMode="auto">
            <a:xfrm flipV="1">
              <a:off x="2159" y="896"/>
              <a:ext cx="553" cy="105"/>
            </a:xfrm>
            <a:prstGeom prst="line">
              <a:avLst/>
            </a:prstGeom>
            <a:noFill/>
            <a:ln w="38100">
              <a:solidFill>
                <a:srgbClr val="FF66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75794" name="Text Box 17"/>
            <p:cNvSpPr txBox="1">
              <a:spLocks noChangeArrowheads="1"/>
            </p:cNvSpPr>
            <p:nvPr/>
          </p:nvSpPr>
          <p:spPr bwMode="auto">
            <a:xfrm>
              <a:off x="1448" y="692"/>
              <a:ext cx="899" cy="544"/>
            </a:xfrm>
            <a:prstGeom prst="rect">
              <a:avLst/>
            </a:prstGeom>
            <a:solidFill>
              <a:srgbClr val="FFCC99"/>
            </a:solidFill>
            <a:ln w="9525">
              <a:solidFill>
                <a:schemeClr val="tx1"/>
              </a:solidFill>
              <a:miter lim="800000"/>
              <a:headEnd/>
              <a:tailEnd/>
            </a:ln>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500">
                  <a:cs typeface="Arial" charset="0"/>
                </a:rPr>
                <a:t>Price </a:t>
              </a:r>
              <a:br>
                <a:rPr lang="en-US" altLang="en-US" sz="2500">
                  <a:cs typeface="Arial" charset="0"/>
                </a:rPr>
              </a:br>
              <a:r>
                <a:rPr lang="en-US" altLang="en-US" sz="2500">
                  <a:cs typeface="Arial" charset="0"/>
                </a:rPr>
                <a:t>per pair</a:t>
              </a:r>
            </a:p>
          </p:txBody>
        </p:sp>
      </p:grpSp>
      <p:sp>
        <p:nvSpPr>
          <p:cNvPr id="107527" name="Rectangle 7"/>
          <p:cNvSpPr>
            <a:spLocks noGrp="1" noChangeArrowheads="1"/>
          </p:cNvSpPr>
          <p:nvPr>
            <p:ph type="body" idx="4294967295"/>
          </p:nvPr>
        </p:nvSpPr>
        <p:spPr>
          <a:xfrm>
            <a:off x="373063" y="1008063"/>
            <a:ext cx="3178175" cy="5118100"/>
          </a:xfrm>
          <a:noFill/>
        </p:spPr>
        <p:txBody>
          <a:bodyPr/>
          <a:lstStyle/>
          <a:p>
            <a:pPr marL="0" indent="0">
              <a:buFont typeface="Wingdings" pitchFamily="2" charset="2"/>
              <a:buNone/>
            </a:pPr>
            <a:r>
              <a:rPr lang="en-US" altLang="en-US" sz="2600"/>
              <a:t>At </a:t>
            </a:r>
            <a:r>
              <a:rPr lang="en-US" altLang="en-US" sz="2600" b="1" i="1"/>
              <a:t>Q</a:t>
            </a:r>
            <a:r>
              <a:rPr lang="en-US" altLang="en-US" sz="2600"/>
              <a:t> = 5(thousand), the marginal buyer is willing to pay $50 for pair of shoes.  </a:t>
            </a:r>
          </a:p>
          <a:p>
            <a:pPr marL="0" indent="0">
              <a:buFont typeface="Wingdings" pitchFamily="2" charset="2"/>
              <a:buNone/>
            </a:pPr>
            <a:r>
              <a:rPr lang="en-US" altLang="en-US" sz="2600"/>
              <a:t>Suppose </a:t>
            </a:r>
            <a:r>
              <a:rPr lang="en-US" altLang="en-US" sz="2600" b="1" i="1"/>
              <a:t>P</a:t>
            </a:r>
            <a:r>
              <a:rPr lang="en-US" altLang="en-US" sz="2600"/>
              <a:t> = $30. </a:t>
            </a:r>
          </a:p>
          <a:p>
            <a:pPr marL="0" indent="0">
              <a:buFont typeface="Wingdings" pitchFamily="2" charset="2"/>
              <a:buNone/>
            </a:pPr>
            <a:r>
              <a:rPr lang="en-US" altLang="en-US" sz="2600"/>
              <a:t>Then his consumer surplus = $20.  </a:t>
            </a:r>
          </a:p>
          <a:p>
            <a:pPr marL="0" indent="0">
              <a:buFont typeface="Wingdings" pitchFamily="2" charset="2"/>
              <a:buNone/>
            </a:pPr>
            <a:endParaRPr lang="en-US" altLang="en-US" sz="2600"/>
          </a:p>
        </p:txBody>
      </p:sp>
      <p:sp>
        <p:nvSpPr>
          <p:cNvPr id="107538" name="Line 18"/>
          <p:cNvSpPr>
            <a:spLocks noChangeShapeType="1"/>
          </p:cNvSpPr>
          <p:nvPr/>
        </p:nvSpPr>
        <p:spPr bwMode="auto">
          <a:xfrm flipV="1">
            <a:off x="5151438" y="2486025"/>
            <a:ext cx="0" cy="2957513"/>
          </a:xfrm>
          <a:prstGeom prst="line">
            <a:avLst/>
          </a:prstGeom>
          <a:noFill/>
          <a:ln w="38100">
            <a:solidFill>
              <a:srgbClr val="00CC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07540" name="Line 20"/>
          <p:cNvSpPr>
            <a:spLocks noChangeShapeType="1"/>
          </p:cNvSpPr>
          <p:nvPr/>
        </p:nvSpPr>
        <p:spPr bwMode="auto">
          <a:xfrm flipV="1">
            <a:off x="5172075" y="2484438"/>
            <a:ext cx="0" cy="1185862"/>
          </a:xfrm>
          <a:prstGeom prst="line">
            <a:avLst/>
          </a:prstGeom>
          <a:noFill/>
          <a:ln w="38100">
            <a:solidFill>
              <a:srgbClr val="FF0000"/>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7" name="Group 22"/>
          <p:cNvGrpSpPr>
            <a:grpSpLocks/>
          </p:cNvGrpSpPr>
          <p:nvPr/>
        </p:nvGrpSpPr>
        <p:grpSpPr bwMode="auto">
          <a:xfrm>
            <a:off x="3881438" y="3475038"/>
            <a:ext cx="2398712" cy="393700"/>
            <a:chOff x="2445" y="2189"/>
            <a:chExt cx="1511" cy="248"/>
          </a:xfrm>
        </p:grpSpPr>
        <p:sp>
          <p:nvSpPr>
            <p:cNvPr id="75799" name="Line 19"/>
            <p:cNvSpPr>
              <a:spLocks noChangeShapeType="1"/>
            </p:cNvSpPr>
            <p:nvPr/>
          </p:nvSpPr>
          <p:spPr bwMode="auto">
            <a:xfrm>
              <a:off x="2771" y="2311"/>
              <a:ext cx="1185"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5800" name="Rectangle 21"/>
            <p:cNvSpPr>
              <a:spLocks noChangeArrowheads="1"/>
            </p:cNvSpPr>
            <p:nvPr/>
          </p:nvSpPr>
          <p:spPr bwMode="auto">
            <a:xfrm>
              <a:off x="2445" y="2189"/>
              <a:ext cx="329" cy="248"/>
            </a:xfrm>
            <a:prstGeom prst="rect">
              <a:avLst/>
            </a:prstGeom>
            <a:noFill/>
            <a:ln w="127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sp>
        <p:nvSpPr>
          <p:cNvPr id="107543" name="Line 23"/>
          <p:cNvSpPr>
            <a:spLocks noChangeShapeType="1"/>
          </p:cNvSpPr>
          <p:nvPr/>
        </p:nvSpPr>
        <p:spPr bwMode="auto">
          <a:xfrm>
            <a:off x="4586288" y="2484438"/>
            <a:ext cx="573087" cy="0"/>
          </a:xfrm>
          <a:prstGeom prst="line">
            <a:avLst/>
          </a:prstGeom>
          <a:noFill/>
          <a:ln w="12700">
            <a:solidFill>
              <a:srgbClr val="3333FF"/>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7528"/>
                                        </p:tgtEl>
                                        <p:attrNameLst>
                                          <p:attrName>style.visibility</p:attrName>
                                        </p:attrNameLst>
                                      </p:cBhvr>
                                      <p:to>
                                        <p:strVal val="visible"/>
                                      </p:to>
                                    </p:set>
                                    <p:animEffect transition="in" filter="wipe(left)">
                                      <p:cBhvr>
                                        <p:cTn id="7" dur="500"/>
                                        <p:tgtEl>
                                          <p:spTgt spid="107528"/>
                                        </p:tgtEl>
                                      </p:cBhvr>
                                    </p:animEffect>
                                  </p:childTnLst>
                                </p:cTn>
                              </p:par>
                              <p:par>
                                <p:cTn id="8" presetID="18" presetClass="entr" presetSubtype="6"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trips(downRight)">
                                      <p:cBhvr>
                                        <p:cTn id="10" dur="500"/>
                                        <p:tgtEl>
                                          <p:spTgt spid="2"/>
                                        </p:tgtEl>
                                      </p:cBhvr>
                                    </p:animEffect>
                                  </p:childTnLst>
                                </p:cTn>
                              </p:par>
                            </p:childTnLst>
                          </p:cTn>
                        </p:par>
                        <p:par>
                          <p:cTn id="11" fill="hold" nodeType="afterGroup">
                            <p:stCondLst>
                              <p:cond delay="500"/>
                            </p:stCondLst>
                            <p:childTnLst>
                              <p:par>
                                <p:cTn id="12" presetID="9" presetClass="entr" presetSubtype="0"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ssolve">
                                      <p:cBhvr>
                                        <p:cTn id="14" dur="500"/>
                                        <p:tgtEl>
                                          <p:spTgt spid="6"/>
                                        </p:tgtEl>
                                      </p:cBhvr>
                                    </p:animEffect>
                                  </p:childTnLst>
                                </p:cTn>
                              </p:par>
                              <p:par>
                                <p:cTn id="15" presetID="9"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xit" presetSubtype="0" fill="hold" nodeType="clickEffect">
                                  <p:stCondLst>
                                    <p:cond delay="0"/>
                                  </p:stCondLst>
                                  <p:childTnLst>
                                    <p:animEffect transition="out" filter="dissolve">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par>
                                <p:cTn id="23" presetID="9" presetClass="exit" presetSubtype="0" fill="hold" nodeType="withEffect">
                                  <p:stCondLst>
                                    <p:cond delay="0"/>
                                  </p:stCondLst>
                                  <p:childTnLst>
                                    <p:animEffect transition="out" filter="dissolve">
                                      <p:cBhvr>
                                        <p:cTn id="24" dur="500"/>
                                        <p:tgtEl>
                                          <p:spTgt spid="5"/>
                                        </p:tgtEl>
                                      </p:cBhvr>
                                    </p:animEffect>
                                    <p:set>
                                      <p:cBhvr>
                                        <p:cTn id="25" dur="1" fill="hold">
                                          <p:stCondLst>
                                            <p:cond delay="499"/>
                                          </p:stCondLst>
                                        </p:cTn>
                                        <p:tgtEl>
                                          <p:spTgt spid="5"/>
                                        </p:tgtEl>
                                        <p:attrNameLst>
                                          <p:attrName>style.visibility</p:attrName>
                                        </p:attrNameLst>
                                      </p:cBhvr>
                                      <p:to>
                                        <p:strVal val="hidden"/>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18" presetClass="entr" presetSubtype="6"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strips(downRight)">
                                      <p:cBhvr>
                                        <p:cTn id="30" dur="500"/>
                                        <p:tgtEl>
                                          <p:spTgt spid="4"/>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07527">
                                            <p:txEl>
                                              <p:pRg st="0" end="0"/>
                                            </p:txEl>
                                          </p:spTgt>
                                        </p:tgtEl>
                                        <p:attrNameLst>
                                          <p:attrName>style.visibility</p:attrName>
                                        </p:attrNameLst>
                                      </p:cBhvr>
                                      <p:to>
                                        <p:strVal val="visible"/>
                                      </p:to>
                                    </p:set>
                                    <p:animEffect transition="in" filter="wipe(left)">
                                      <p:cBhvr>
                                        <p:cTn id="35" dur="500"/>
                                        <p:tgtEl>
                                          <p:spTgt spid="107527">
                                            <p:txEl>
                                              <p:pRg st="0" end="0"/>
                                            </p:txEl>
                                          </p:spTgt>
                                        </p:tgtEl>
                                      </p:cBhvr>
                                    </p:animEffect>
                                  </p:childTnLst>
                                </p:cTn>
                              </p:par>
                            </p:childTnLst>
                          </p:cTn>
                        </p:par>
                        <p:par>
                          <p:cTn id="36" fill="hold" nodeType="afterGroup">
                            <p:stCondLst>
                              <p:cond delay="500"/>
                            </p:stCondLst>
                            <p:childTnLst>
                              <p:par>
                                <p:cTn id="37" presetID="22" presetClass="entr" presetSubtype="4" fill="hold" grpId="0" nodeType="afterEffect">
                                  <p:stCondLst>
                                    <p:cond delay="0"/>
                                  </p:stCondLst>
                                  <p:childTnLst>
                                    <p:set>
                                      <p:cBhvr>
                                        <p:cTn id="38" dur="1" fill="hold">
                                          <p:stCondLst>
                                            <p:cond delay="0"/>
                                          </p:stCondLst>
                                        </p:cTn>
                                        <p:tgtEl>
                                          <p:spTgt spid="107538"/>
                                        </p:tgtEl>
                                        <p:attrNameLst>
                                          <p:attrName>style.visibility</p:attrName>
                                        </p:attrNameLst>
                                      </p:cBhvr>
                                      <p:to>
                                        <p:strVal val="visible"/>
                                      </p:to>
                                    </p:set>
                                    <p:animEffect transition="in" filter="wipe(down)">
                                      <p:cBhvr>
                                        <p:cTn id="39" dur="500"/>
                                        <p:tgtEl>
                                          <p:spTgt spid="107538"/>
                                        </p:tgtEl>
                                      </p:cBhvr>
                                    </p:animEffect>
                                  </p:childTnLst>
                                </p:cTn>
                              </p:par>
                            </p:childTnLst>
                          </p:cTn>
                        </p:par>
                        <p:par>
                          <p:cTn id="40" fill="hold" nodeType="afterGroup">
                            <p:stCondLst>
                              <p:cond delay="1000"/>
                            </p:stCondLst>
                            <p:childTnLst>
                              <p:par>
                                <p:cTn id="41" presetID="22" presetClass="entr" presetSubtype="2" fill="hold" grpId="0" nodeType="afterEffect">
                                  <p:stCondLst>
                                    <p:cond delay="0"/>
                                  </p:stCondLst>
                                  <p:childTnLst>
                                    <p:set>
                                      <p:cBhvr>
                                        <p:cTn id="42" dur="1" fill="hold">
                                          <p:stCondLst>
                                            <p:cond delay="0"/>
                                          </p:stCondLst>
                                        </p:cTn>
                                        <p:tgtEl>
                                          <p:spTgt spid="107543"/>
                                        </p:tgtEl>
                                        <p:attrNameLst>
                                          <p:attrName>style.visibility</p:attrName>
                                        </p:attrNameLst>
                                      </p:cBhvr>
                                      <p:to>
                                        <p:strVal val="visible"/>
                                      </p:to>
                                    </p:set>
                                    <p:animEffect transition="in" filter="wipe(right)">
                                      <p:cBhvr>
                                        <p:cTn id="43" dur="500"/>
                                        <p:tgtEl>
                                          <p:spTgt spid="10754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07527">
                                            <p:txEl>
                                              <p:pRg st="1" end="1"/>
                                            </p:txEl>
                                          </p:spTgt>
                                        </p:tgtEl>
                                        <p:attrNameLst>
                                          <p:attrName>style.visibility</p:attrName>
                                        </p:attrNameLst>
                                      </p:cBhvr>
                                      <p:to>
                                        <p:strVal val="visible"/>
                                      </p:to>
                                    </p:set>
                                    <p:animEffect transition="in" filter="wipe(left)">
                                      <p:cBhvr>
                                        <p:cTn id="48" dur="500"/>
                                        <p:tgtEl>
                                          <p:spTgt spid="107527">
                                            <p:txEl>
                                              <p:pRg st="1" end="1"/>
                                            </p:txEl>
                                          </p:spTgt>
                                        </p:tgtEl>
                                      </p:cBhvr>
                                    </p:animEffect>
                                  </p:childTnLst>
                                </p:cTn>
                              </p:par>
                            </p:childTnLst>
                          </p:cTn>
                        </p:par>
                        <p:par>
                          <p:cTn id="49" fill="hold" nodeType="afterGroup">
                            <p:stCondLst>
                              <p:cond delay="500"/>
                            </p:stCondLst>
                            <p:childTnLst>
                              <p:par>
                                <p:cTn id="50" presetID="18" presetClass="entr" presetSubtype="6" fill="hold" nodeType="after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strips(downRight)">
                                      <p:cBhvr>
                                        <p:cTn id="52" dur="500"/>
                                        <p:tgtEl>
                                          <p:spTgt spid="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07527">
                                            <p:txEl>
                                              <p:pRg st="2" end="2"/>
                                            </p:txEl>
                                          </p:spTgt>
                                        </p:tgtEl>
                                        <p:attrNameLst>
                                          <p:attrName>style.visibility</p:attrName>
                                        </p:attrNameLst>
                                      </p:cBhvr>
                                      <p:to>
                                        <p:strVal val="visible"/>
                                      </p:to>
                                    </p:set>
                                    <p:animEffect transition="in" filter="wipe(left)">
                                      <p:cBhvr>
                                        <p:cTn id="57" dur="500"/>
                                        <p:tgtEl>
                                          <p:spTgt spid="107527">
                                            <p:txEl>
                                              <p:pRg st="2" end="2"/>
                                            </p:txEl>
                                          </p:spTgt>
                                        </p:tgtEl>
                                      </p:cBhvr>
                                    </p:animEffect>
                                  </p:childTnLst>
                                </p:cTn>
                              </p:par>
                            </p:childTnLst>
                          </p:cTn>
                        </p:par>
                        <p:par>
                          <p:cTn id="58" fill="hold" nodeType="afterGroup">
                            <p:stCondLst>
                              <p:cond delay="500"/>
                            </p:stCondLst>
                            <p:childTnLst>
                              <p:par>
                                <p:cTn id="59" presetID="4" presetClass="entr" presetSubtype="32" fill="hold" grpId="0" nodeType="afterEffect">
                                  <p:stCondLst>
                                    <p:cond delay="0"/>
                                  </p:stCondLst>
                                  <p:childTnLst>
                                    <p:set>
                                      <p:cBhvr>
                                        <p:cTn id="60" dur="1" fill="hold">
                                          <p:stCondLst>
                                            <p:cond delay="0"/>
                                          </p:stCondLst>
                                        </p:cTn>
                                        <p:tgtEl>
                                          <p:spTgt spid="107540"/>
                                        </p:tgtEl>
                                        <p:attrNameLst>
                                          <p:attrName>style.visibility</p:attrName>
                                        </p:attrNameLst>
                                      </p:cBhvr>
                                      <p:to>
                                        <p:strVal val="visible"/>
                                      </p:to>
                                    </p:set>
                                    <p:animEffect transition="in" filter="box(out)">
                                      <p:cBhvr>
                                        <p:cTn id="61" dur="500"/>
                                        <p:tgtEl>
                                          <p:spTgt spid="1075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8" grpId="0"/>
      <p:bldP spid="107527" grpId="0" build="p" bldLvl="5"/>
      <p:bldP spid="107538" grpId="0" animBg="1"/>
      <p:bldP spid="107540" grpId="0" animBg="1"/>
      <p:bldP spid="107543"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 name="Footer Placeholder 1"/>
          <p:cNvSpPr>
            <a:spLocks noGrp="1"/>
          </p:cNvSpPr>
          <p:nvPr>
            <p:ph type="ftr" sz="quarter" idx="10"/>
          </p:nvPr>
        </p:nvSpPr>
        <p:spPr/>
        <p:txBody>
          <a:bodyPr/>
          <a:lstStyle/>
          <a:p>
            <a:r>
              <a:rPr lang="en-US" altLang="en-US"/>
              <a:t>CONSUMERS, PRODUCERS, AND THE EFFICIENCY OF MARKETS</a:t>
            </a:r>
          </a:p>
        </p:txBody>
      </p:sp>
      <p:sp>
        <p:nvSpPr>
          <p:cNvPr id="24" name="Slide Number Placeholder 2"/>
          <p:cNvSpPr>
            <a:spLocks noGrp="1"/>
          </p:cNvSpPr>
          <p:nvPr>
            <p:ph type="sldNum" sz="quarter" idx="11"/>
          </p:nvPr>
        </p:nvSpPr>
        <p:spPr/>
        <p:txBody>
          <a:bodyPr/>
          <a:lstStyle/>
          <a:p>
            <a:fld id="{25776BFB-4049-4707-B81A-3C94473B13AF}" type="slidenum">
              <a:rPr lang="en-US" altLang="en-US"/>
              <a:pPr/>
              <a:t>13</a:t>
            </a:fld>
            <a:endParaRPr lang="en-US" altLang="en-US"/>
          </a:p>
        </p:txBody>
      </p:sp>
      <p:grpSp>
        <p:nvGrpSpPr>
          <p:cNvPr id="77826" name="Group 2"/>
          <p:cNvGrpSpPr>
            <a:grpSpLocks/>
          </p:cNvGrpSpPr>
          <p:nvPr/>
        </p:nvGrpSpPr>
        <p:grpSpPr bwMode="auto">
          <a:xfrm>
            <a:off x="3787775" y="1009650"/>
            <a:ext cx="4979988" cy="5295900"/>
            <a:chOff x="2386" y="636"/>
            <a:chExt cx="3137" cy="3336"/>
          </a:xfrm>
        </p:grpSpPr>
        <p:graphicFrame>
          <p:nvGraphicFramePr>
            <p:cNvPr id="77827" name="Object 3"/>
            <p:cNvGraphicFramePr>
              <a:graphicFrameLocks noChangeAspect="1"/>
            </p:cNvGraphicFramePr>
            <p:nvPr/>
          </p:nvGraphicFramePr>
          <p:xfrm>
            <a:off x="2386" y="636"/>
            <a:ext cx="3120" cy="3336"/>
          </p:xfrm>
          <a:graphic>
            <a:graphicData uri="http://schemas.openxmlformats.org/presentationml/2006/ole">
              <mc:AlternateContent xmlns:mc="http://schemas.openxmlformats.org/markup-compatibility/2006">
                <mc:Choice xmlns:v="urn:schemas-microsoft-com:vml" Requires="v">
                  <p:oleObj spid="_x0000_s77848" name="Chart" r:id="rId4" imgW="3543360" imgH="3790890" progId="Excel.Chart.8">
                    <p:embed/>
                  </p:oleObj>
                </mc:Choice>
                <mc:Fallback>
                  <p:oleObj name="Chart" r:id="rId4" imgW="3543360" imgH="3790890" progId="Excel.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6" y="636"/>
                          <a:ext cx="3120" cy="3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7828" name="Rectangle 4"/>
            <p:cNvSpPr>
              <a:spLocks noChangeArrowheads="1"/>
            </p:cNvSpPr>
            <p:nvPr/>
          </p:nvSpPr>
          <p:spPr bwMode="auto">
            <a:xfrm>
              <a:off x="2717" y="731"/>
              <a:ext cx="260" cy="31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P</a:t>
              </a:r>
            </a:p>
          </p:txBody>
        </p:sp>
        <p:sp>
          <p:nvSpPr>
            <p:cNvPr id="77829" name="Rectangle 5"/>
            <p:cNvSpPr>
              <a:spLocks noChangeArrowheads="1"/>
            </p:cNvSpPr>
            <p:nvPr/>
          </p:nvSpPr>
          <p:spPr bwMode="auto">
            <a:xfrm>
              <a:off x="5218" y="3279"/>
              <a:ext cx="305" cy="31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Q</a:t>
              </a:r>
            </a:p>
          </p:txBody>
        </p:sp>
      </p:grpSp>
      <p:sp>
        <p:nvSpPr>
          <p:cNvPr id="77830" name="Rectangle 6"/>
          <p:cNvSpPr>
            <a:spLocks noGrp="1" noChangeArrowheads="1"/>
          </p:cNvSpPr>
          <p:nvPr>
            <p:ph type="title" idx="4294967295"/>
          </p:nvPr>
        </p:nvSpPr>
        <p:spPr>
          <a:xfrm>
            <a:off x="187325" y="252413"/>
            <a:ext cx="8755063" cy="649287"/>
          </a:xfrm>
        </p:spPr>
        <p:txBody>
          <a:bodyPr/>
          <a:lstStyle/>
          <a:p>
            <a:r>
              <a:rPr lang="en-US" altLang="en-US" sz="3300"/>
              <a:t>CS with Lots of Buyers &amp; a Smooth D Curve</a:t>
            </a:r>
          </a:p>
        </p:txBody>
      </p:sp>
      <p:sp>
        <p:nvSpPr>
          <p:cNvPr id="77831" name="Text Box 7"/>
          <p:cNvSpPr txBox="1">
            <a:spLocks noChangeArrowheads="1"/>
          </p:cNvSpPr>
          <p:nvPr/>
        </p:nvSpPr>
        <p:spPr bwMode="auto">
          <a:xfrm>
            <a:off x="5068888" y="1054100"/>
            <a:ext cx="34702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500">
                <a:cs typeface="Arial" charset="0"/>
              </a:rPr>
              <a:t>The demand for shoes</a:t>
            </a:r>
          </a:p>
        </p:txBody>
      </p:sp>
      <p:grpSp>
        <p:nvGrpSpPr>
          <p:cNvPr id="77832" name="Group 8"/>
          <p:cNvGrpSpPr>
            <a:grpSpLocks/>
          </p:cNvGrpSpPr>
          <p:nvPr/>
        </p:nvGrpSpPr>
        <p:grpSpPr bwMode="auto">
          <a:xfrm>
            <a:off x="4583113" y="1887538"/>
            <a:ext cx="3438525" cy="3495675"/>
            <a:chOff x="2887" y="1189"/>
            <a:chExt cx="2166" cy="2202"/>
          </a:xfrm>
        </p:grpSpPr>
        <p:sp>
          <p:nvSpPr>
            <p:cNvPr id="77833" name="Line 9"/>
            <p:cNvSpPr>
              <a:spLocks noChangeShapeType="1"/>
            </p:cNvSpPr>
            <p:nvPr/>
          </p:nvSpPr>
          <p:spPr bwMode="auto">
            <a:xfrm>
              <a:off x="2887" y="1189"/>
              <a:ext cx="1901" cy="1990"/>
            </a:xfrm>
            <a:prstGeom prst="line">
              <a:avLst/>
            </a:prstGeom>
            <a:noFill/>
            <a:ln w="4445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7834" name="Rectangle 10"/>
            <p:cNvSpPr>
              <a:spLocks noChangeArrowheads="1"/>
            </p:cNvSpPr>
            <p:nvPr/>
          </p:nvSpPr>
          <p:spPr bwMode="auto">
            <a:xfrm>
              <a:off x="4748" y="3074"/>
              <a:ext cx="305"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D</a:t>
              </a:r>
            </a:p>
          </p:txBody>
        </p:sp>
      </p:grpSp>
      <p:sp>
        <p:nvSpPr>
          <p:cNvPr id="113681" name="Rectangle 17"/>
          <p:cNvSpPr>
            <a:spLocks noGrp="1" noChangeArrowheads="1"/>
          </p:cNvSpPr>
          <p:nvPr>
            <p:ph type="body" idx="4294967295"/>
          </p:nvPr>
        </p:nvSpPr>
        <p:spPr>
          <a:xfrm>
            <a:off x="457200" y="928688"/>
            <a:ext cx="3146425" cy="5570537"/>
          </a:xfrm>
          <a:noFill/>
        </p:spPr>
        <p:txBody>
          <a:bodyPr/>
          <a:lstStyle/>
          <a:p>
            <a:pPr marL="0" indent="0">
              <a:buFont typeface="Wingdings" pitchFamily="2" charset="2"/>
              <a:buNone/>
            </a:pPr>
            <a:r>
              <a:rPr lang="en-US" altLang="en-US" sz="2600"/>
              <a:t>CS is the area b/w </a:t>
            </a:r>
            <a:r>
              <a:rPr lang="en-US" altLang="en-US" sz="2600" b="1" i="1"/>
              <a:t>P</a:t>
            </a:r>
            <a:r>
              <a:rPr lang="en-US" altLang="en-US" sz="2600"/>
              <a:t>  and the </a:t>
            </a:r>
            <a:r>
              <a:rPr lang="en-US" altLang="en-US" sz="2600" b="1" i="1"/>
              <a:t>D</a:t>
            </a:r>
            <a:r>
              <a:rPr lang="en-US" altLang="en-US" sz="2600"/>
              <a:t> curve, from 0 to </a:t>
            </a:r>
            <a:r>
              <a:rPr lang="en-US" altLang="en-US" sz="2600" b="1" i="1"/>
              <a:t>Q</a:t>
            </a:r>
            <a:r>
              <a:rPr lang="en-US" altLang="en-US" sz="2600"/>
              <a:t>. </a:t>
            </a:r>
          </a:p>
          <a:p>
            <a:pPr marL="0" indent="0">
              <a:buFont typeface="Wingdings" pitchFamily="2" charset="2"/>
              <a:buNone/>
            </a:pPr>
            <a:r>
              <a:rPr lang="en-US" altLang="en-US" sz="2600"/>
              <a:t>Recall:  area of </a:t>
            </a:r>
            <a:br>
              <a:rPr lang="en-US" altLang="en-US" sz="2600"/>
            </a:br>
            <a:r>
              <a:rPr lang="en-US" altLang="en-US" sz="2600"/>
              <a:t>a triangle equals </a:t>
            </a:r>
            <a:br>
              <a:rPr lang="en-US" altLang="en-US" sz="2600"/>
            </a:br>
            <a:r>
              <a:rPr lang="en-US" altLang="en-US" sz="2600"/>
              <a:t>½ x base x height</a:t>
            </a:r>
          </a:p>
          <a:p>
            <a:pPr marL="0" indent="0">
              <a:buFont typeface="Wingdings" pitchFamily="2" charset="2"/>
              <a:buNone/>
            </a:pPr>
            <a:r>
              <a:rPr lang="en-US" altLang="en-US" sz="2600"/>
              <a:t>Height =</a:t>
            </a:r>
            <a:br>
              <a:rPr lang="en-US" altLang="en-US" sz="2600"/>
            </a:br>
            <a:r>
              <a:rPr lang="en-US" altLang="en-US" sz="2600"/>
              <a:t>$60 – 30 = </a:t>
            </a:r>
            <a:r>
              <a:rPr lang="en-US" altLang="en-US" sz="2600" u="sng"/>
              <a:t>$30</a:t>
            </a:r>
            <a:r>
              <a:rPr lang="en-US" altLang="en-US" sz="2600"/>
              <a:t>. </a:t>
            </a:r>
          </a:p>
          <a:p>
            <a:pPr marL="0" indent="0">
              <a:buFont typeface="Wingdings" pitchFamily="2" charset="2"/>
              <a:buNone/>
            </a:pPr>
            <a:r>
              <a:rPr lang="en-US" altLang="en-US" sz="2600"/>
              <a:t>So, </a:t>
            </a:r>
            <a:br>
              <a:rPr lang="en-US" altLang="en-US" sz="2600"/>
            </a:br>
            <a:r>
              <a:rPr lang="en-US" altLang="en-US" sz="2600"/>
              <a:t>CS = ½ x 15 x $30 </a:t>
            </a:r>
            <a:br>
              <a:rPr lang="en-US" altLang="en-US" sz="2600"/>
            </a:br>
            <a:r>
              <a:rPr lang="en-US" altLang="en-US" sz="2600"/>
              <a:t>      = </a:t>
            </a:r>
            <a:r>
              <a:rPr lang="en-US" altLang="en-US" sz="2600" u="sng"/>
              <a:t>$225</a:t>
            </a:r>
            <a:r>
              <a:rPr lang="en-US" altLang="en-US" sz="2600"/>
              <a:t>.</a:t>
            </a:r>
          </a:p>
        </p:txBody>
      </p:sp>
      <p:grpSp>
        <p:nvGrpSpPr>
          <p:cNvPr id="77836" name="Group 20"/>
          <p:cNvGrpSpPr>
            <a:grpSpLocks/>
          </p:cNvGrpSpPr>
          <p:nvPr/>
        </p:nvGrpSpPr>
        <p:grpSpPr bwMode="auto">
          <a:xfrm>
            <a:off x="3881438" y="3475038"/>
            <a:ext cx="2398712" cy="393700"/>
            <a:chOff x="2445" y="2189"/>
            <a:chExt cx="1511" cy="248"/>
          </a:xfrm>
        </p:grpSpPr>
        <p:sp>
          <p:nvSpPr>
            <p:cNvPr id="77837" name="Line 21"/>
            <p:cNvSpPr>
              <a:spLocks noChangeShapeType="1"/>
            </p:cNvSpPr>
            <p:nvPr/>
          </p:nvSpPr>
          <p:spPr bwMode="auto">
            <a:xfrm>
              <a:off x="2771" y="2311"/>
              <a:ext cx="1185"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7838" name="Rectangle 22"/>
            <p:cNvSpPr>
              <a:spLocks noChangeArrowheads="1"/>
            </p:cNvSpPr>
            <p:nvPr/>
          </p:nvSpPr>
          <p:spPr bwMode="auto">
            <a:xfrm>
              <a:off x="2445" y="2189"/>
              <a:ext cx="329" cy="248"/>
            </a:xfrm>
            <a:prstGeom prst="rect">
              <a:avLst/>
            </a:prstGeom>
            <a:noFill/>
            <a:ln w="127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sp>
        <p:nvSpPr>
          <p:cNvPr id="113687" name="AutoShape 23"/>
          <p:cNvSpPr>
            <a:spLocks noChangeArrowheads="1"/>
          </p:cNvSpPr>
          <p:nvPr/>
        </p:nvSpPr>
        <p:spPr bwMode="auto">
          <a:xfrm>
            <a:off x="4597400" y="1930400"/>
            <a:ext cx="1657350" cy="1733550"/>
          </a:xfrm>
          <a:prstGeom prst="rtTriangle">
            <a:avLst/>
          </a:prstGeom>
          <a:solidFill>
            <a:srgbClr val="66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nvGrpSpPr>
          <p:cNvPr id="5" name="Group 27"/>
          <p:cNvGrpSpPr>
            <a:grpSpLocks/>
          </p:cNvGrpSpPr>
          <p:nvPr/>
        </p:nvGrpSpPr>
        <p:grpSpPr bwMode="auto">
          <a:xfrm>
            <a:off x="6029325" y="3673475"/>
            <a:ext cx="522288" cy="2473325"/>
            <a:chOff x="3798" y="2314"/>
            <a:chExt cx="329" cy="1558"/>
          </a:xfrm>
        </p:grpSpPr>
        <p:sp>
          <p:nvSpPr>
            <p:cNvPr id="77841" name="Line 25"/>
            <p:cNvSpPr>
              <a:spLocks noChangeShapeType="1"/>
            </p:cNvSpPr>
            <p:nvPr/>
          </p:nvSpPr>
          <p:spPr bwMode="auto">
            <a:xfrm rot="5400000">
              <a:off x="3306" y="2971"/>
              <a:ext cx="1314"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7842" name="Rectangle 26"/>
            <p:cNvSpPr>
              <a:spLocks noChangeArrowheads="1"/>
            </p:cNvSpPr>
            <p:nvPr/>
          </p:nvSpPr>
          <p:spPr bwMode="auto">
            <a:xfrm>
              <a:off x="3798" y="3624"/>
              <a:ext cx="329" cy="248"/>
            </a:xfrm>
            <a:prstGeom prst="rect">
              <a:avLst/>
            </a:prstGeom>
            <a:noFill/>
            <a:ln w="127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grpSp>
        <p:nvGrpSpPr>
          <p:cNvPr id="6" name="Group 31"/>
          <p:cNvGrpSpPr>
            <a:grpSpLocks/>
          </p:cNvGrpSpPr>
          <p:nvPr/>
        </p:nvGrpSpPr>
        <p:grpSpPr bwMode="auto">
          <a:xfrm>
            <a:off x="3808413" y="1895475"/>
            <a:ext cx="735012" cy="1760538"/>
            <a:chOff x="2399" y="1194"/>
            <a:chExt cx="463" cy="1109"/>
          </a:xfrm>
        </p:grpSpPr>
        <p:sp>
          <p:nvSpPr>
            <p:cNvPr id="77844" name="AutoShape 29"/>
            <p:cNvSpPr>
              <a:spLocks/>
            </p:cNvSpPr>
            <p:nvPr/>
          </p:nvSpPr>
          <p:spPr bwMode="auto">
            <a:xfrm>
              <a:off x="2659" y="1194"/>
              <a:ext cx="203" cy="1109"/>
            </a:xfrm>
            <a:prstGeom prst="leftBrace">
              <a:avLst>
                <a:gd name="adj1" fmla="val 74535"/>
                <a:gd name="adj2" fmla="val 50676"/>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77845" name="Text Box 30"/>
            <p:cNvSpPr txBox="1">
              <a:spLocks noChangeArrowheads="1"/>
            </p:cNvSpPr>
            <p:nvPr/>
          </p:nvSpPr>
          <p:spPr bwMode="auto">
            <a:xfrm>
              <a:off x="2399" y="1599"/>
              <a:ext cx="231"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600" i="1">
                  <a:solidFill>
                    <a:srgbClr val="FF0000"/>
                  </a:solidFill>
                  <a:cs typeface="Arial" charset="0"/>
                </a:rPr>
                <a:t>h</a:t>
              </a:r>
            </a:p>
          </p:txBody>
        </p:sp>
      </p:grpSp>
      <p:sp>
        <p:nvSpPr>
          <p:cNvPr id="77846" name="Text Box 32"/>
          <p:cNvSpPr txBox="1">
            <a:spLocks noChangeArrowheads="1"/>
          </p:cNvSpPr>
          <p:nvPr/>
        </p:nvSpPr>
        <p:spPr bwMode="auto">
          <a:xfrm>
            <a:off x="3690938" y="1670050"/>
            <a:ext cx="43815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500">
                <a:cs typeface="Arial" charset="0"/>
              </a:rPr>
              <a: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3681">
                                            <p:txEl>
                                              <p:pRg st="0" end="0"/>
                                            </p:txEl>
                                          </p:spTgt>
                                        </p:tgtEl>
                                        <p:attrNameLst>
                                          <p:attrName>style.visibility</p:attrName>
                                        </p:attrNameLst>
                                      </p:cBhvr>
                                      <p:to>
                                        <p:strVal val="visible"/>
                                      </p:to>
                                    </p:set>
                                    <p:animEffect transition="in" filter="wipe(left)">
                                      <p:cBhvr>
                                        <p:cTn id="12" dur="500"/>
                                        <p:tgtEl>
                                          <p:spTgt spid="113681">
                                            <p:txEl>
                                              <p:pRg st="0" end="0"/>
                                            </p:txEl>
                                          </p:spTgt>
                                        </p:tgtEl>
                                      </p:cBhvr>
                                    </p:animEffect>
                                  </p:childTnLst>
                                </p:cTn>
                              </p:par>
                            </p:childTnLst>
                          </p:cTn>
                        </p:par>
                        <p:par>
                          <p:cTn id="13" fill="hold" nodeType="afterGroup">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13687"/>
                                        </p:tgtEl>
                                        <p:attrNameLst>
                                          <p:attrName>style.visibility</p:attrName>
                                        </p:attrNameLst>
                                      </p:cBhvr>
                                      <p:to>
                                        <p:strVal val="visible"/>
                                      </p:to>
                                    </p:set>
                                    <p:animEffect transition="in" filter="dissolve">
                                      <p:cBhvr>
                                        <p:cTn id="16" dur="500"/>
                                        <p:tgtEl>
                                          <p:spTgt spid="11368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13681">
                                            <p:txEl>
                                              <p:pRg st="1" end="1"/>
                                            </p:txEl>
                                          </p:spTgt>
                                        </p:tgtEl>
                                        <p:attrNameLst>
                                          <p:attrName>style.visibility</p:attrName>
                                        </p:attrNameLst>
                                      </p:cBhvr>
                                      <p:to>
                                        <p:strVal val="visible"/>
                                      </p:to>
                                    </p:set>
                                    <p:animEffect transition="in" filter="wipe(left)">
                                      <p:cBhvr>
                                        <p:cTn id="21" dur="500"/>
                                        <p:tgtEl>
                                          <p:spTgt spid="113681">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13681">
                                            <p:txEl>
                                              <p:pRg st="2" end="2"/>
                                            </p:txEl>
                                          </p:spTgt>
                                        </p:tgtEl>
                                        <p:attrNameLst>
                                          <p:attrName>style.visibility</p:attrName>
                                        </p:attrNameLst>
                                      </p:cBhvr>
                                      <p:to>
                                        <p:strVal val="visible"/>
                                      </p:to>
                                    </p:set>
                                    <p:animEffect transition="in" filter="wipe(left)">
                                      <p:cBhvr>
                                        <p:cTn id="26" dur="500"/>
                                        <p:tgtEl>
                                          <p:spTgt spid="113681">
                                            <p:txEl>
                                              <p:pRg st="2" end="2"/>
                                            </p:txEl>
                                          </p:spTgt>
                                        </p:tgtEl>
                                      </p:cBhvr>
                                    </p:animEffect>
                                  </p:childTnLst>
                                </p:cTn>
                              </p:par>
                            </p:childTnLst>
                          </p:cTn>
                        </p:par>
                        <p:par>
                          <p:cTn id="27" fill="hold" nodeType="afterGroup">
                            <p:stCondLst>
                              <p:cond delay="500"/>
                            </p:stCondLst>
                            <p:childTnLst>
                              <p:par>
                                <p:cTn id="28" presetID="18" presetClass="entr" presetSubtype="12" fill="hold" nodeType="after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strips(downLeft)">
                                      <p:cBhvr>
                                        <p:cTn id="30" dur="500"/>
                                        <p:tgtEl>
                                          <p:spTgt spid="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13681">
                                            <p:txEl>
                                              <p:pRg st="3" end="3"/>
                                            </p:txEl>
                                          </p:spTgt>
                                        </p:tgtEl>
                                        <p:attrNameLst>
                                          <p:attrName>style.visibility</p:attrName>
                                        </p:attrNameLst>
                                      </p:cBhvr>
                                      <p:to>
                                        <p:strVal val="visible"/>
                                      </p:to>
                                    </p:set>
                                    <p:animEffect transition="in" filter="wipe(left)">
                                      <p:cBhvr>
                                        <p:cTn id="35" dur="500"/>
                                        <p:tgtEl>
                                          <p:spTgt spid="11368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81" grpId="0" build="p" bldLvl="5"/>
      <p:bldP spid="113687"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 name="Footer Placeholder 1"/>
          <p:cNvSpPr>
            <a:spLocks noGrp="1"/>
          </p:cNvSpPr>
          <p:nvPr>
            <p:ph type="ftr" sz="quarter" idx="10"/>
          </p:nvPr>
        </p:nvSpPr>
        <p:spPr/>
        <p:txBody>
          <a:bodyPr/>
          <a:lstStyle/>
          <a:p>
            <a:r>
              <a:rPr lang="en-US" altLang="en-US"/>
              <a:t>CONSUMERS, PRODUCERS, AND THE EFFICIENCY OF MARKETS</a:t>
            </a:r>
          </a:p>
        </p:txBody>
      </p:sp>
      <p:sp>
        <p:nvSpPr>
          <p:cNvPr id="29" name="Slide Number Placeholder 2"/>
          <p:cNvSpPr>
            <a:spLocks noGrp="1"/>
          </p:cNvSpPr>
          <p:nvPr>
            <p:ph type="sldNum" sz="quarter" idx="11"/>
          </p:nvPr>
        </p:nvSpPr>
        <p:spPr/>
        <p:txBody>
          <a:bodyPr/>
          <a:lstStyle/>
          <a:p>
            <a:fld id="{6BD4B2A4-11C0-4ECE-91C4-BC02F4E2D8EB}" type="slidenum">
              <a:rPr lang="en-US" altLang="en-US"/>
              <a:pPr/>
              <a:t>14</a:t>
            </a:fld>
            <a:endParaRPr lang="en-US" altLang="en-US"/>
          </a:p>
        </p:txBody>
      </p:sp>
      <p:grpSp>
        <p:nvGrpSpPr>
          <p:cNvPr id="79874" name="Group 2"/>
          <p:cNvGrpSpPr>
            <a:grpSpLocks/>
          </p:cNvGrpSpPr>
          <p:nvPr/>
        </p:nvGrpSpPr>
        <p:grpSpPr bwMode="auto">
          <a:xfrm>
            <a:off x="3787775" y="1009650"/>
            <a:ext cx="4979988" cy="5295900"/>
            <a:chOff x="2386" y="636"/>
            <a:chExt cx="3137" cy="3336"/>
          </a:xfrm>
        </p:grpSpPr>
        <p:graphicFrame>
          <p:nvGraphicFramePr>
            <p:cNvPr id="79875" name="Object 3"/>
            <p:cNvGraphicFramePr>
              <a:graphicFrameLocks noChangeAspect="1"/>
            </p:cNvGraphicFramePr>
            <p:nvPr/>
          </p:nvGraphicFramePr>
          <p:xfrm>
            <a:off x="2386" y="636"/>
            <a:ext cx="3120" cy="3336"/>
          </p:xfrm>
          <a:graphic>
            <a:graphicData uri="http://schemas.openxmlformats.org/presentationml/2006/ole">
              <mc:AlternateContent xmlns:mc="http://schemas.openxmlformats.org/markup-compatibility/2006">
                <mc:Choice xmlns:v="urn:schemas-microsoft-com:vml" Requires="v">
                  <p:oleObj spid="_x0000_s79901" name="Chart" r:id="rId4" imgW="3543360" imgH="3790890" progId="Excel.Chart.8">
                    <p:embed/>
                  </p:oleObj>
                </mc:Choice>
                <mc:Fallback>
                  <p:oleObj name="Chart" r:id="rId4" imgW="3543360" imgH="3790890" progId="Excel.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6" y="636"/>
                          <a:ext cx="3120" cy="3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9876" name="Rectangle 4"/>
            <p:cNvSpPr>
              <a:spLocks noChangeArrowheads="1"/>
            </p:cNvSpPr>
            <p:nvPr/>
          </p:nvSpPr>
          <p:spPr bwMode="auto">
            <a:xfrm>
              <a:off x="2717" y="731"/>
              <a:ext cx="260" cy="31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P</a:t>
              </a:r>
            </a:p>
          </p:txBody>
        </p:sp>
        <p:sp>
          <p:nvSpPr>
            <p:cNvPr id="79877" name="Rectangle 5"/>
            <p:cNvSpPr>
              <a:spLocks noChangeArrowheads="1"/>
            </p:cNvSpPr>
            <p:nvPr/>
          </p:nvSpPr>
          <p:spPr bwMode="auto">
            <a:xfrm>
              <a:off x="5218" y="3279"/>
              <a:ext cx="305" cy="31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Q</a:t>
              </a:r>
            </a:p>
          </p:txBody>
        </p:sp>
      </p:grpSp>
      <p:sp>
        <p:nvSpPr>
          <p:cNvPr id="79878" name="AutoShape 15"/>
          <p:cNvSpPr>
            <a:spLocks noChangeArrowheads="1"/>
          </p:cNvSpPr>
          <p:nvPr/>
        </p:nvSpPr>
        <p:spPr bwMode="auto">
          <a:xfrm>
            <a:off x="4597400" y="1930400"/>
            <a:ext cx="1657350" cy="1733550"/>
          </a:xfrm>
          <a:prstGeom prst="rtTriangle">
            <a:avLst/>
          </a:prstGeom>
          <a:solidFill>
            <a:srgbClr val="66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117785" name="AutoShape 25"/>
          <p:cNvSpPr>
            <a:spLocks noChangeArrowheads="1"/>
          </p:cNvSpPr>
          <p:nvPr/>
        </p:nvSpPr>
        <p:spPr bwMode="auto">
          <a:xfrm>
            <a:off x="5722938" y="3106738"/>
            <a:ext cx="528637" cy="554037"/>
          </a:xfrm>
          <a:prstGeom prst="rtTriangle">
            <a:avLst/>
          </a:prstGeom>
          <a:pattFill prst="wdUpDiag">
            <a:fgClr>
              <a:srgbClr val="33CCFF"/>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117786" name="Rectangle 26"/>
          <p:cNvSpPr>
            <a:spLocks noChangeArrowheads="1"/>
          </p:cNvSpPr>
          <p:nvPr/>
        </p:nvSpPr>
        <p:spPr bwMode="auto">
          <a:xfrm>
            <a:off x="4594225" y="3082925"/>
            <a:ext cx="1111250" cy="581025"/>
          </a:xfrm>
          <a:prstGeom prst="rect">
            <a:avLst/>
          </a:prstGeom>
          <a:pattFill prst="wdDnDiag">
            <a:fgClr>
              <a:srgbClr val="00CC99"/>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79881" name="Rectangle 6"/>
          <p:cNvSpPr>
            <a:spLocks noGrp="1" noChangeArrowheads="1"/>
          </p:cNvSpPr>
          <p:nvPr>
            <p:ph type="title" idx="4294967295"/>
          </p:nvPr>
        </p:nvSpPr>
        <p:spPr/>
        <p:txBody>
          <a:bodyPr/>
          <a:lstStyle/>
          <a:p>
            <a:r>
              <a:rPr lang="en-US" altLang="en-US"/>
              <a:t>How a Higher Price Reduces CS</a:t>
            </a:r>
          </a:p>
        </p:txBody>
      </p:sp>
      <p:grpSp>
        <p:nvGrpSpPr>
          <p:cNvPr id="79882" name="Group 8"/>
          <p:cNvGrpSpPr>
            <a:grpSpLocks/>
          </p:cNvGrpSpPr>
          <p:nvPr/>
        </p:nvGrpSpPr>
        <p:grpSpPr bwMode="auto">
          <a:xfrm>
            <a:off x="4583113" y="1887538"/>
            <a:ext cx="3438525" cy="3495675"/>
            <a:chOff x="2887" y="1189"/>
            <a:chExt cx="2166" cy="2202"/>
          </a:xfrm>
        </p:grpSpPr>
        <p:sp>
          <p:nvSpPr>
            <p:cNvPr id="79883" name="Line 9"/>
            <p:cNvSpPr>
              <a:spLocks noChangeShapeType="1"/>
            </p:cNvSpPr>
            <p:nvPr/>
          </p:nvSpPr>
          <p:spPr bwMode="auto">
            <a:xfrm>
              <a:off x="2887" y="1189"/>
              <a:ext cx="1901" cy="1990"/>
            </a:xfrm>
            <a:prstGeom prst="line">
              <a:avLst/>
            </a:prstGeom>
            <a:noFill/>
            <a:ln w="4445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884" name="Rectangle 10"/>
            <p:cNvSpPr>
              <a:spLocks noChangeArrowheads="1"/>
            </p:cNvSpPr>
            <p:nvPr/>
          </p:nvSpPr>
          <p:spPr bwMode="auto">
            <a:xfrm>
              <a:off x="4748" y="3074"/>
              <a:ext cx="305"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D</a:t>
              </a:r>
            </a:p>
          </p:txBody>
        </p:sp>
      </p:grpSp>
      <p:sp>
        <p:nvSpPr>
          <p:cNvPr id="117771" name="Rectangle 11"/>
          <p:cNvSpPr>
            <a:spLocks noGrp="1" noChangeArrowheads="1"/>
          </p:cNvSpPr>
          <p:nvPr>
            <p:ph type="body" idx="4294967295"/>
          </p:nvPr>
        </p:nvSpPr>
        <p:spPr>
          <a:xfrm>
            <a:off x="457200" y="928688"/>
            <a:ext cx="3146425" cy="5700712"/>
          </a:xfrm>
          <a:noFill/>
        </p:spPr>
        <p:txBody>
          <a:bodyPr/>
          <a:lstStyle/>
          <a:p>
            <a:pPr marL="0" indent="0">
              <a:spcBef>
                <a:spcPct val="40000"/>
              </a:spcBef>
              <a:buFont typeface="Wingdings" pitchFamily="2" charset="2"/>
              <a:buNone/>
            </a:pPr>
            <a:r>
              <a:rPr lang="en-US" altLang="en-US" sz="2500"/>
              <a:t>If </a:t>
            </a:r>
            <a:r>
              <a:rPr lang="en-US" altLang="en-US" sz="2500" b="1" i="1"/>
              <a:t>P</a:t>
            </a:r>
            <a:r>
              <a:rPr lang="en-US" altLang="en-US" sz="2500"/>
              <a:t> rises to $40, </a:t>
            </a:r>
          </a:p>
          <a:p>
            <a:pPr marL="0" indent="0">
              <a:spcBef>
                <a:spcPct val="30000"/>
              </a:spcBef>
              <a:buFont typeface="Wingdings" pitchFamily="2" charset="2"/>
              <a:buNone/>
            </a:pPr>
            <a:r>
              <a:rPr lang="en-US" altLang="en-US" sz="2500"/>
              <a:t>CS = ½ x 10 x $20</a:t>
            </a:r>
            <a:br>
              <a:rPr lang="en-US" altLang="en-US" sz="2500"/>
            </a:br>
            <a:r>
              <a:rPr lang="en-US" altLang="en-US" sz="2500"/>
              <a:t>      = $100.</a:t>
            </a:r>
          </a:p>
          <a:p>
            <a:pPr marL="0" indent="0">
              <a:spcBef>
                <a:spcPct val="40000"/>
              </a:spcBef>
              <a:buFont typeface="Wingdings" pitchFamily="2" charset="2"/>
              <a:buNone/>
            </a:pPr>
            <a:r>
              <a:rPr lang="en-US" altLang="en-US" sz="2500"/>
              <a:t>Two reasons for the fall in CS.</a:t>
            </a:r>
          </a:p>
        </p:txBody>
      </p:sp>
      <p:sp>
        <p:nvSpPr>
          <p:cNvPr id="79886" name="Line 13"/>
          <p:cNvSpPr>
            <a:spLocks noChangeShapeType="1"/>
          </p:cNvSpPr>
          <p:nvPr/>
        </p:nvSpPr>
        <p:spPr bwMode="auto">
          <a:xfrm>
            <a:off x="4584700" y="3668713"/>
            <a:ext cx="1695450"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 name="Group 23"/>
          <p:cNvGrpSpPr>
            <a:grpSpLocks/>
          </p:cNvGrpSpPr>
          <p:nvPr/>
        </p:nvGrpSpPr>
        <p:grpSpPr bwMode="auto">
          <a:xfrm>
            <a:off x="3878263" y="2881313"/>
            <a:ext cx="2111375" cy="3265487"/>
            <a:chOff x="2443" y="1815"/>
            <a:chExt cx="1330" cy="2057"/>
          </a:xfrm>
        </p:grpSpPr>
        <p:sp>
          <p:nvSpPr>
            <p:cNvPr id="79888" name="Rectangle 17"/>
            <p:cNvSpPr>
              <a:spLocks noChangeArrowheads="1"/>
            </p:cNvSpPr>
            <p:nvPr/>
          </p:nvSpPr>
          <p:spPr bwMode="auto">
            <a:xfrm>
              <a:off x="3444" y="3624"/>
              <a:ext cx="329" cy="248"/>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nvGrpSpPr>
            <p:cNvPr id="79889" name="Group 22"/>
            <p:cNvGrpSpPr>
              <a:grpSpLocks/>
            </p:cNvGrpSpPr>
            <p:nvPr/>
          </p:nvGrpSpPr>
          <p:grpSpPr bwMode="auto">
            <a:xfrm>
              <a:off x="2443" y="1815"/>
              <a:ext cx="1160" cy="248"/>
              <a:chOff x="2443" y="1815"/>
              <a:chExt cx="1160" cy="248"/>
            </a:xfrm>
          </p:grpSpPr>
          <p:sp>
            <p:nvSpPr>
              <p:cNvPr id="79890" name="Line 19"/>
              <p:cNvSpPr>
                <a:spLocks noChangeShapeType="1"/>
              </p:cNvSpPr>
              <p:nvPr/>
            </p:nvSpPr>
            <p:spPr bwMode="auto">
              <a:xfrm>
                <a:off x="2769" y="1937"/>
                <a:ext cx="834" cy="0"/>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891" name="Rectangle 20"/>
              <p:cNvSpPr>
                <a:spLocks noChangeArrowheads="1"/>
              </p:cNvSpPr>
              <p:nvPr/>
            </p:nvSpPr>
            <p:spPr bwMode="auto">
              <a:xfrm>
                <a:off x="2443" y="1815"/>
                <a:ext cx="329" cy="248"/>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sp>
          <p:nvSpPr>
            <p:cNvPr id="79892" name="Line 21"/>
            <p:cNvSpPr>
              <a:spLocks noChangeShapeType="1"/>
            </p:cNvSpPr>
            <p:nvPr/>
          </p:nvSpPr>
          <p:spPr bwMode="auto">
            <a:xfrm flipV="1">
              <a:off x="3600" y="1932"/>
              <a:ext cx="0" cy="1695"/>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17784" name="AutoShape 24"/>
          <p:cNvSpPr>
            <a:spLocks noChangeArrowheads="1"/>
          </p:cNvSpPr>
          <p:nvPr/>
        </p:nvSpPr>
        <p:spPr bwMode="auto">
          <a:xfrm>
            <a:off x="4592638" y="1924050"/>
            <a:ext cx="1100137" cy="1143000"/>
          </a:xfrm>
          <a:prstGeom prst="rtTriangle">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nvGrpSpPr>
          <p:cNvPr id="6" name="Group 30"/>
          <p:cNvGrpSpPr>
            <a:grpSpLocks/>
          </p:cNvGrpSpPr>
          <p:nvPr/>
        </p:nvGrpSpPr>
        <p:grpSpPr bwMode="auto">
          <a:xfrm>
            <a:off x="5794375" y="1471613"/>
            <a:ext cx="2630488" cy="1985962"/>
            <a:chOff x="3650" y="927"/>
            <a:chExt cx="1657" cy="1251"/>
          </a:xfrm>
        </p:grpSpPr>
        <p:sp>
          <p:nvSpPr>
            <p:cNvPr id="79895" name="Line 29"/>
            <p:cNvSpPr>
              <a:spLocks noChangeShapeType="1"/>
            </p:cNvSpPr>
            <p:nvPr/>
          </p:nvSpPr>
          <p:spPr bwMode="auto">
            <a:xfrm flipH="1">
              <a:off x="3723" y="1662"/>
              <a:ext cx="516" cy="516"/>
            </a:xfrm>
            <a:prstGeom prst="line">
              <a:avLst/>
            </a:prstGeom>
            <a:noFill/>
            <a:ln w="12700">
              <a:solidFill>
                <a:srgbClr val="0000FF"/>
              </a:solidFill>
              <a:round/>
              <a:headEnd/>
              <a:tailEnd type="none" w="lg" len="med"/>
            </a:ln>
            <a:extLst>
              <a:ext uri="{909E8E84-426E-40DD-AFC4-6F175D3DCCD1}">
                <a14:hiddenFill xmlns:a14="http://schemas.microsoft.com/office/drawing/2010/main">
                  <a:noFill/>
                </a14:hiddenFill>
              </a:ext>
            </a:extLst>
          </p:spPr>
          <p:txBody>
            <a:bodyPr/>
            <a:lstStyle/>
            <a:p>
              <a:endParaRPr lang="en-US"/>
            </a:p>
          </p:txBody>
        </p:sp>
        <p:sp>
          <p:nvSpPr>
            <p:cNvPr id="79896" name="Text Box 27"/>
            <p:cNvSpPr txBox="1">
              <a:spLocks noChangeArrowheads="1"/>
            </p:cNvSpPr>
            <p:nvPr/>
          </p:nvSpPr>
          <p:spPr bwMode="auto">
            <a:xfrm>
              <a:off x="3650" y="927"/>
              <a:ext cx="1657" cy="754"/>
            </a:xfrm>
            <a:prstGeom prst="rect">
              <a:avLst/>
            </a:prstGeom>
            <a:solidFill>
              <a:srgbClr val="FFFFCC"/>
            </a:solidFill>
            <a:ln w="9525">
              <a:solidFill>
                <a:srgbClr val="3333FF"/>
              </a:solidFill>
              <a:miter lim="800000"/>
              <a:headEnd/>
              <a:tailEnd/>
            </a:ln>
          </p:spPr>
          <p:txBody>
            <a:bodyPr>
              <a:spAutoFit/>
            </a:bodyPr>
            <a:lstStyle>
              <a:lvl1pPr marL="403225" indent="-403225">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400">
                  <a:cs typeface="Arial" charset="0"/>
                </a:rPr>
                <a:t>1. 	Fall in CS </a:t>
              </a:r>
              <a:br>
                <a:rPr lang="en-US" altLang="en-US" sz="2400">
                  <a:cs typeface="Arial" charset="0"/>
                </a:rPr>
              </a:br>
              <a:r>
                <a:rPr lang="en-US" altLang="en-US" sz="2400">
                  <a:cs typeface="Arial" charset="0"/>
                </a:rPr>
                <a:t>due to buyers leaving market</a:t>
              </a:r>
            </a:p>
          </p:txBody>
        </p:sp>
      </p:grpSp>
      <p:grpSp>
        <p:nvGrpSpPr>
          <p:cNvPr id="7" name="Group 32"/>
          <p:cNvGrpSpPr>
            <a:grpSpLocks/>
          </p:cNvGrpSpPr>
          <p:nvPr/>
        </p:nvGrpSpPr>
        <p:grpSpPr bwMode="auto">
          <a:xfrm>
            <a:off x="777875" y="3514725"/>
            <a:ext cx="4329113" cy="1811338"/>
            <a:chOff x="490" y="2214"/>
            <a:chExt cx="2727" cy="1141"/>
          </a:xfrm>
        </p:grpSpPr>
        <p:sp>
          <p:nvSpPr>
            <p:cNvPr id="79898" name="Line 31"/>
            <p:cNvSpPr>
              <a:spLocks noChangeShapeType="1"/>
            </p:cNvSpPr>
            <p:nvPr/>
          </p:nvSpPr>
          <p:spPr bwMode="auto">
            <a:xfrm flipV="1">
              <a:off x="2252" y="2214"/>
              <a:ext cx="965" cy="523"/>
            </a:xfrm>
            <a:prstGeom prst="line">
              <a:avLst/>
            </a:prstGeom>
            <a:noFill/>
            <a:ln w="12700">
              <a:solidFill>
                <a:srgbClr val="00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9899" name="Text Box 28"/>
            <p:cNvSpPr txBox="1">
              <a:spLocks noChangeArrowheads="1"/>
            </p:cNvSpPr>
            <p:nvPr/>
          </p:nvSpPr>
          <p:spPr bwMode="auto">
            <a:xfrm>
              <a:off x="490" y="2601"/>
              <a:ext cx="1867" cy="754"/>
            </a:xfrm>
            <a:prstGeom prst="rect">
              <a:avLst/>
            </a:prstGeom>
            <a:solidFill>
              <a:srgbClr val="FFFFCC"/>
            </a:solidFill>
            <a:ln w="9525">
              <a:solidFill>
                <a:srgbClr val="00CC00"/>
              </a:solidFill>
              <a:miter lim="800000"/>
              <a:headEnd/>
              <a:tailEnd/>
            </a:ln>
          </p:spPr>
          <p:txBody>
            <a:bodyPr>
              <a:spAutoFit/>
            </a:bodyPr>
            <a:lstStyle>
              <a:lvl1pPr marL="403225" indent="-403225">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400">
                  <a:cs typeface="Arial" charset="0"/>
                </a:rPr>
                <a:t>2. 	Fall in CS due to remaining buyers </a:t>
              </a:r>
              <a:br>
                <a:rPr lang="en-US" altLang="en-US" sz="2400">
                  <a:cs typeface="Arial" charset="0"/>
                </a:rPr>
              </a:br>
              <a:r>
                <a:rPr lang="en-US" altLang="en-US" sz="2400">
                  <a:cs typeface="Arial" charset="0"/>
                </a:rPr>
                <a:t>paying higher </a:t>
              </a:r>
              <a:r>
                <a:rPr lang="en-US" altLang="en-US" sz="2400" b="1" i="1">
                  <a:cs typeface="Arial" charset="0"/>
                </a:rPr>
                <a:t>P</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7771">
                                            <p:txEl>
                                              <p:pRg st="0" end="0"/>
                                            </p:txEl>
                                          </p:spTgt>
                                        </p:tgtEl>
                                        <p:attrNameLst>
                                          <p:attrName>style.visibility</p:attrName>
                                        </p:attrNameLst>
                                      </p:cBhvr>
                                      <p:to>
                                        <p:strVal val="visible"/>
                                      </p:to>
                                    </p:set>
                                    <p:animEffect transition="in" filter="wipe(left)">
                                      <p:cBhvr>
                                        <p:cTn id="7" dur="500"/>
                                        <p:tgtEl>
                                          <p:spTgt spid="117771">
                                            <p:txEl>
                                              <p:pRg st="0" end="0"/>
                                            </p:txEl>
                                          </p:spTgt>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17771">
                                            <p:txEl>
                                              <p:pRg st="1" end="1"/>
                                            </p:txEl>
                                          </p:spTgt>
                                        </p:tgtEl>
                                        <p:attrNameLst>
                                          <p:attrName>style.visibility</p:attrName>
                                        </p:attrNameLst>
                                      </p:cBhvr>
                                      <p:to>
                                        <p:strVal val="visible"/>
                                      </p:to>
                                    </p:set>
                                    <p:animEffect transition="in" filter="wipe(left)">
                                      <p:cBhvr>
                                        <p:cTn id="16" dur="500"/>
                                        <p:tgtEl>
                                          <p:spTgt spid="117771">
                                            <p:txEl>
                                              <p:pRg st="1" end="1"/>
                                            </p:txEl>
                                          </p:spTgt>
                                        </p:tgtEl>
                                      </p:cBhvr>
                                    </p:animEffect>
                                  </p:childTnLst>
                                </p:cTn>
                              </p:par>
                            </p:childTnLst>
                          </p:cTn>
                        </p:par>
                        <p:par>
                          <p:cTn id="17" fill="hold" nodeType="afterGroup">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117784"/>
                                        </p:tgtEl>
                                        <p:attrNameLst>
                                          <p:attrName>style.visibility</p:attrName>
                                        </p:attrNameLst>
                                      </p:cBhvr>
                                      <p:to>
                                        <p:strVal val="visible"/>
                                      </p:to>
                                    </p:set>
                                    <p:animEffect transition="in" filter="dissolve">
                                      <p:cBhvr>
                                        <p:cTn id="20" dur="500"/>
                                        <p:tgtEl>
                                          <p:spTgt spid="11778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17771">
                                            <p:txEl>
                                              <p:pRg st="2" end="2"/>
                                            </p:txEl>
                                          </p:spTgt>
                                        </p:tgtEl>
                                        <p:attrNameLst>
                                          <p:attrName>style.visibility</p:attrName>
                                        </p:attrNameLst>
                                      </p:cBhvr>
                                      <p:to>
                                        <p:strVal val="visible"/>
                                      </p:to>
                                    </p:set>
                                    <p:animEffect transition="in" filter="wipe(left)">
                                      <p:cBhvr>
                                        <p:cTn id="25" dur="500"/>
                                        <p:tgtEl>
                                          <p:spTgt spid="117771">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dissolve">
                                      <p:cBhvr>
                                        <p:cTn id="30" dur="500"/>
                                        <p:tgtEl>
                                          <p:spTgt spid="6"/>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17785"/>
                                        </p:tgtEl>
                                        <p:attrNameLst>
                                          <p:attrName>style.visibility</p:attrName>
                                        </p:attrNameLst>
                                      </p:cBhvr>
                                      <p:to>
                                        <p:strVal val="visible"/>
                                      </p:to>
                                    </p:set>
                                    <p:animEffect transition="in" filter="dissolve">
                                      <p:cBhvr>
                                        <p:cTn id="33" dur="500"/>
                                        <p:tgtEl>
                                          <p:spTgt spid="11778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dissolve">
                                      <p:cBhvr>
                                        <p:cTn id="38" dur="500"/>
                                        <p:tgtEl>
                                          <p:spTgt spid="7"/>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117786"/>
                                        </p:tgtEl>
                                        <p:attrNameLst>
                                          <p:attrName>style.visibility</p:attrName>
                                        </p:attrNameLst>
                                      </p:cBhvr>
                                      <p:to>
                                        <p:strVal val="visible"/>
                                      </p:to>
                                    </p:set>
                                    <p:animEffect transition="in" filter="dissolve">
                                      <p:cBhvr>
                                        <p:cTn id="41" dur="500"/>
                                        <p:tgtEl>
                                          <p:spTgt spid="117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85" grpId="0" animBg="1"/>
      <p:bldP spid="117786" grpId="0" animBg="1"/>
      <p:bldP spid="117771" grpId="0" build="p" bldLvl="5"/>
      <p:bldP spid="117784"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sp>
        <p:nvSpPr>
          <p:cNvPr id="153603" name="Rectangle 8"/>
          <p:cNvSpPr>
            <a:spLocks noChangeArrowheads="1"/>
          </p:cNvSpPr>
          <p:nvPr/>
        </p:nvSpPr>
        <p:spPr bwMode="auto">
          <a:xfrm>
            <a:off x="0" y="0"/>
            <a:ext cx="381000" cy="6858000"/>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nvGrpSpPr>
          <p:cNvPr id="153605" name="Group 11"/>
          <p:cNvGrpSpPr>
            <a:grpSpLocks/>
          </p:cNvGrpSpPr>
          <p:nvPr/>
        </p:nvGrpSpPr>
        <p:grpSpPr bwMode="auto">
          <a:xfrm>
            <a:off x="593725" y="290513"/>
            <a:ext cx="8210550" cy="1049337"/>
            <a:chOff x="374" y="183"/>
            <a:chExt cx="5000" cy="661"/>
          </a:xfrm>
        </p:grpSpPr>
        <p:sp>
          <p:nvSpPr>
            <p:cNvPr id="153606" name="Line 9"/>
            <p:cNvSpPr>
              <a:spLocks noChangeShapeType="1"/>
            </p:cNvSpPr>
            <p:nvPr/>
          </p:nvSpPr>
          <p:spPr bwMode="auto">
            <a:xfrm>
              <a:off x="376" y="844"/>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07" name="Line 10"/>
            <p:cNvSpPr>
              <a:spLocks noChangeShapeType="1"/>
            </p:cNvSpPr>
            <p:nvPr/>
          </p:nvSpPr>
          <p:spPr bwMode="auto">
            <a:xfrm>
              <a:off x="374" y="183"/>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53608" name="Rectangle 8"/>
          <p:cNvSpPr>
            <a:spLocks noChangeArrowheads="1"/>
          </p:cNvSpPr>
          <p:nvPr/>
        </p:nvSpPr>
        <p:spPr bwMode="auto">
          <a:xfrm>
            <a:off x="8302625" y="6375400"/>
            <a:ext cx="68421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78A271E9-3118-437F-B056-C3EBC285719C}" type="slidenum">
              <a:rPr lang="en-US" altLang="en-US" sz="1700">
                <a:solidFill>
                  <a:srgbClr val="777777"/>
                </a:solidFill>
                <a:latin typeface="Tahoma" pitchFamily="34" charset="0"/>
              </a:rPr>
              <a:pPr algn="r"/>
              <a:t>15</a:t>
            </a:fld>
            <a:endParaRPr lang="en-US" altLang="en-US" sz="1700">
              <a:solidFill>
                <a:srgbClr val="777777"/>
              </a:solidFill>
              <a:latin typeface="Tahoma" pitchFamily="34" charset="0"/>
            </a:endParaRPr>
          </a:p>
        </p:txBody>
      </p:sp>
      <p:graphicFrame>
        <p:nvGraphicFramePr>
          <p:cNvPr id="153617" name="Object 67"/>
          <p:cNvGraphicFramePr>
            <a:graphicFrameLocks noChangeAspect="1"/>
          </p:cNvGraphicFramePr>
          <p:nvPr/>
        </p:nvGraphicFramePr>
        <p:xfrm>
          <a:off x="4070350" y="906463"/>
          <a:ext cx="4821238" cy="5791200"/>
        </p:xfrm>
        <a:graphic>
          <a:graphicData uri="http://schemas.openxmlformats.org/presentationml/2006/ole">
            <mc:AlternateContent xmlns:mc="http://schemas.openxmlformats.org/markup-compatibility/2006">
              <mc:Choice xmlns:v="urn:schemas-microsoft-com:vml" Requires="v">
                <p:oleObj spid="_x0000_s153627" name="Chart" r:id="rId4" imgW="3390840" imgH="3705046" progId="Excel.Chart.8">
                  <p:embed/>
                </p:oleObj>
              </mc:Choice>
              <mc:Fallback>
                <p:oleObj name="Chart" r:id="rId4" imgW="3390840" imgH="3705046" progId="Excel.Chart.8">
                  <p:embed/>
                  <p:pic>
                    <p:nvPicPr>
                      <p:cNvPr id="0" name="Object 6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70350" y="906463"/>
                        <a:ext cx="4821238"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3618" name="Text Box 68" descr="Wide upward diagonal"/>
          <p:cNvSpPr txBox="1">
            <a:spLocks noChangeArrowheads="1"/>
          </p:cNvSpPr>
          <p:nvPr/>
        </p:nvSpPr>
        <p:spPr bwMode="auto">
          <a:xfrm>
            <a:off x="4198938" y="1054100"/>
            <a:ext cx="592137" cy="503238"/>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700" b="1" i="1">
                <a:cs typeface="Arial" charset="0"/>
              </a:rPr>
              <a:t>P</a:t>
            </a:r>
          </a:p>
        </p:txBody>
      </p:sp>
      <p:sp>
        <p:nvSpPr>
          <p:cNvPr id="153620" name="Text Box 70" descr="Wide upward diagonal"/>
          <p:cNvSpPr txBox="1">
            <a:spLocks noChangeArrowheads="1"/>
          </p:cNvSpPr>
          <p:nvPr/>
        </p:nvSpPr>
        <p:spPr bwMode="auto">
          <a:xfrm>
            <a:off x="8277225" y="6051550"/>
            <a:ext cx="592138" cy="411163"/>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700" b="1" i="1">
                <a:cs typeface="Arial" charset="0"/>
              </a:rPr>
              <a:t>Q</a:t>
            </a:r>
          </a:p>
        </p:txBody>
      </p:sp>
      <p:sp>
        <p:nvSpPr>
          <p:cNvPr id="153621" name="Text Box 71"/>
          <p:cNvSpPr txBox="1">
            <a:spLocks noChangeArrowheads="1"/>
          </p:cNvSpPr>
          <p:nvPr/>
        </p:nvSpPr>
        <p:spPr bwMode="auto">
          <a:xfrm>
            <a:off x="5251450" y="796925"/>
            <a:ext cx="290988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600" i="1">
                <a:cs typeface="Arial" charset="0"/>
              </a:rPr>
              <a:t>demand curve</a:t>
            </a:r>
          </a:p>
        </p:txBody>
      </p:sp>
      <p:sp>
        <p:nvSpPr>
          <p:cNvPr id="305244" name="Rectangle 92"/>
          <p:cNvSpPr>
            <a:spLocks noChangeArrowheads="1"/>
          </p:cNvSpPr>
          <p:nvPr/>
        </p:nvSpPr>
        <p:spPr bwMode="auto">
          <a:xfrm>
            <a:off x="425450" y="1436688"/>
            <a:ext cx="31369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63550" indent="-463550">
              <a:lnSpc>
                <a:spcPct val="105000"/>
              </a:lnSpc>
              <a:spcBef>
                <a:spcPct val="45000"/>
              </a:spcBef>
              <a:buClr>
                <a:srgbClr val="339966"/>
              </a:buClr>
              <a:buSzPct val="120000"/>
              <a:buFont typeface="Wingdings" pitchFamily="2" charset="2"/>
              <a:buChar char="§"/>
              <a:defRPr sz="2800">
                <a:solidFill>
                  <a:schemeClr val="tx1"/>
                </a:solidFill>
                <a:latin typeface="Arial" charset="0"/>
              </a:defRPr>
            </a:lvl1pPr>
            <a:lvl2pPr marL="742950" indent="-285750">
              <a:spcBef>
                <a:spcPct val="15000"/>
              </a:spcBef>
              <a:buClr>
                <a:srgbClr val="996633"/>
              </a:buClr>
              <a:buSzPct val="120000"/>
              <a:buFont typeface="Wingdings" pitchFamily="2" charset="2"/>
              <a:buChar char="§"/>
              <a:defRPr sz="2700">
                <a:solidFill>
                  <a:schemeClr val="tx1"/>
                </a:solidFill>
                <a:latin typeface="Arial" charset="0"/>
              </a:defRPr>
            </a:lvl2pPr>
            <a:lvl3pPr marL="1143000" indent="-228600">
              <a:spcBef>
                <a:spcPct val="15000"/>
              </a:spcBef>
              <a:buClr>
                <a:srgbClr val="339966"/>
              </a:buClr>
              <a:buSzPct val="120000"/>
              <a:buFont typeface="Wingdings" pitchFamily="2" charset="2"/>
              <a:buChar char="§"/>
              <a:defRPr sz="2500">
                <a:solidFill>
                  <a:schemeClr val="tx1"/>
                </a:solidFill>
                <a:latin typeface="Arial" charset="0"/>
              </a:defRPr>
            </a:lvl3pPr>
            <a:lvl4pPr marL="1600200" indent="-228600">
              <a:spcBef>
                <a:spcPct val="15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fontAlgn="base">
              <a:spcBef>
                <a:spcPct val="20000"/>
              </a:spcBef>
              <a:spcAft>
                <a:spcPct val="0"/>
              </a:spcAft>
              <a:buChar char="»"/>
              <a:defRPr sz="2000">
                <a:solidFill>
                  <a:schemeClr val="tx1"/>
                </a:solidFill>
                <a:latin typeface="Arial" charset="0"/>
              </a:defRPr>
            </a:lvl6pPr>
            <a:lvl7pPr marL="2971800" indent="-228600" fontAlgn="base">
              <a:spcBef>
                <a:spcPct val="20000"/>
              </a:spcBef>
              <a:spcAft>
                <a:spcPct val="0"/>
              </a:spcAft>
              <a:buChar char="»"/>
              <a:defRPr sz="2000">
                <a:solidFill>
                  <a:schemeClr val="tx1"/>
                </a:solidFill>
                <a:latin typeface="Arial" charset="0"/>
              </a:defRPr>
            </a:lvl7pPr>
            <a:lvl8pPr marL="3429000" indent="-228600" fontAlgn="base">
              <a:spcBef>
                <a:spcPct val="20000"/>
              </a:spcBef>
              <a:spcAft>
                <a:spcPct val="0"/>
              </a:spcAft>
              <a:buChar char="»"/>
              <a:defRPr sz="2000">
                <a:solidFill>
                  <a:schemeClr val="tx1"/>
                </a:solidFill>
                <a:latin typeface="Arial" charset="0"/>
              </a:defRPr>
            </a:lvl8pPr>
            <a:lvl9pPr marL="3886200" indent="-228600" fontAlgn="base">
              <a:spcBef>
                <a:spcPct val="20000"/>
              </a:spcBef>
              <a:spcAft>
                <a:spcPct val="0"/>
              </a:spcAft>
              <a:buChar char="»"/>
              <a:defRPr sz="2000">
                <a:solidFill>
                  <a:schemeClr val="tx1"/>
                </a:solidFill>
                <a:latin typeface="Arial" charset="0"/>
              </a:defRPr>
            </a:lvl9pPr>
          </a:lstStyle>
          <a:p>
            <a:pPr>
              <a:lnSpc>
                <a:spcPct val="100000"/>
              </a:lnSpc>
              <a:spcBef>
                <a:spcPct val="30000"/>
              </a:spcBef>
              <a:buClr>
                <a:srgbClr val="003399"/>
              </a:buClr>
              <a:buFont typeface="Wingdings" pitchFamily="2" charset="2"/>
              <a:buNone/>
            </a:pPr>
            <a:r>
              <a:rPr lang="en-US" altLang="en-US" sz="2500" b="1">
                <a:solidFill>
                  <a:srgbClr val="339966"/>
                </a:solidFill>
              </a:rPr>
              <a:t>A.</a:t>
            </a:r>
            <a:r>
              <a:rPr lang="en-US" altLang="en-US" sz="2600" b="1">
                <a:solidFill>
                  <a:srgbClr val="339966"/>
                </a:solidFill>
              </a:rPr>
              <a:t> </a:t>
            </a:r>
            <a:r>
              <a:rPr lang="en-US" altLang="en-US" sz="2600">
                <a:solidFill>
                  <a:srgbClr val="339966"/>
                </a:solidFill>
              </a:rPr>
              <a:t>	</a:t>
            </a:r>
            <a:r>
              <a:rPr lang="en-US" altLang="en-US" sz="2600"/>
              <a:t>Find marginal buyer’s WTP at </a:t>
            </a:r>
            <a:br>
              <a:rPr lang="en-US" altLang="en-US" sz="2600"/>
            </a:br>
            <a:r>
              <a:rPr lang="en-US" altLang="en-US" sz="2600" b="1" i="1"/>
              <a:t>Q</a:t>
            </a:r>
            <a:r>
              <a:rPr lang="en-US" altLang="en-US" sz="2600"/>
              <a:t> = 10. </a:t>
            </a:r>
          </a:p>
          <a:p>
            <a:pPr>
              <a:lnSpc>
                <a:spcPct val="100000"/>
              </a:lnSpc>
              <a:spcBef>
                <a:spcPct val="25000"/>
              </a:spcBef>
              <a:buClr>
                <a:srgbClr val="003399"/>
              </a:buClr>
              <a:buFont typeface="Wingdings" pitchFamily="2" charset="2"/>
              <a:buNone/>
            </a:pPr>
            <a:r>
              <a:rPr lang="en-US" altLang="en-US" sz="2500" b="1">
                <a:solidFill>
                  <a:srgbClr val="339966"/>
                </a:solidFill>
              </a:rPr>
              <a:t>B.</a:t>
            </a:r>
            <a:r>
              <a:rPr lang="en-US" altLang="en-US" sz="2600">
                <a:solidFill>
                  <a:srgbClr val="339966"/>
                </a:solidFill>
              </a:rPr>
              <a:t>	</a:t>
            </a:r>
            <a:r>
              <a:rPr lang="en-US" altLang="en-US" sz="2600"/>
              <a:t>Find CS for </a:t>
            </a:r>
            <a:br>
              <a:rPr lang="en-US" altLang="en-US" sz="2600"/>
            </a:br>
            <a:r>
              <a:rPr lang="en-US" altLang="en-US" sz="2600" b="1" i="1"/>
              <a:t>P</a:t>
            </a:r>
            <a:r>
              <a:rPr lang="en-US" altLang="en-US" sz="2600"/>
              <a:t> = $30.</a:t>
            </a:r>
          </a:p>
        </p:txBody>
      </p:sp>
      <p:sp>
        <p:nvSpPr>
          <p:cNvPr id="305245" name="Rectangle 93"/>
          <p:cNvSpPr>
            <a:spLocks noChangeArrowheads="1"/>
          </p:cNvSpPr>
          <p:nvPr/>
        </p:nvSpPr>
        <p:spPr bwMode="auto">
          <a:xfrm>
            <a:off x="530225" y="3586163"/>
            <a:ext cx="3775075" cy="138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45000"/>
              </a:spcBef>
              <a:buClr>
                <a:srgbClr val="003399"/>
              </a:buClr>
              <a:buSzPct val="120000"/>
              <a:buFont typeface="Wingdings" pitchFamily="2" charset="2"/>
              <a:buNone/>
            </a:pPr>
            <a:r>
              <a:rPr lang="en-US" altLang="en-US" sz="2600">
                <a:cs typeface="Arial" charset="0"/>
              </a:rPr>
              <a:t>Suppose </a:t>
            </a:r>
            <a:r>
              <a:rPr lang="en-US" altLang="en-US" sz="2600" b="1" i="1">
                <a:cs typeface="Arial" charset="0"/>
              </a:rPr>
              <a:t>P</a:t>
            </a:r>
            <a:r>
              <a:rPr lang="en-US" altLang="en-US" sz="2600">
                <a:cs typeface="Arial" charset="0"/>
              </a:rPr>
              <a:t> falls to $20.</a:t>
            </a:r>
            <a:br>
              <a:rPr lang="en-US" altLang="en-US" sz="2600">
                <a:cs typeface="Arial" charset="0"/>
              </a:rPr>
            </a:br>
            <a:r>
              <a:rPr lang="en-US" altLang="en-US" sz="2600">
                <a:cs typeface="Arial" charset="0"/>
              </a:rPr>
              <a:t>How much will CS increase due to… </a:t>
            </a:r>
            <a:endParaRPr lang="en-US" altLang="en-US" sz="2600" b="1">
              <a:solidFill>
                <a:srgbClr val="008080"/>
              </a:solidFill>
              <a:cs typeface="Arial" charset="0"/>
            </a:endParaRPr>
          </a:p>
        </p:txBody>
      </p:sp>
      <p:sp>
        <p:nvSpPr>
          <p:cNvPr id="305246" name="Rectangle 94"/>
          <p:cNvSpPr>
            <a:spLocks noChangeArrowheads="1"/>
          </p:cNvSpPr>
          <p:nvPr/>
        </p:nvSpPr>
        <p:spPr bwMode="auto">
          <a:xfrm>
            <a:off x="533400" y="4865688"/>
            <a:ext cx="3775075" cy="190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3550" indent="-46355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20000"/>
              </a:spcBef>
              <a:buClr>
                <a:srgbClr val="003399"/>
              </a:buClr>
              <a:buSzPct val="120000"/>
              <a:buFont typeface="Wingdings" pitchFamily="2" charset="2"/>
              <a:buNone/>
            </a:pPr>
            <a:r>
              <a:rPr lang="en-US" altLang="en-US" sz="2500" b="1">
                <a:solidFill>
                  <a:srgbClr val="339966"/>
                </a:solidFill>
                <a:cs typeface="Arial" charset="0"/>
              </a:rPr>
              <a:t>C.</a:t>
            </a:r>
            <a:r>
              <a:rPr lang="en-US" altLang="en-US" sz="2600" b="1">
                <a:solidFill>
                  <a:srgbClr val="339966"/>
                </a:solidFill>
                <a:cs typeface="Arial" charset="0"/>
              </a:rPr>
              <a:t> </a:t>
            </a:r>
            <a:r>
              <a:rPr lang="en-US" altLang="en-US" sz="2600">
                <a:solidFill>
                  <a:srgbClr val="339966"/>
                </a:solidFill>
                <a:cs typeface="Arial" charset="0"/>
              </a:rPr>
              <a:t>	</a:t>
            </a:r>
            <a:r>
              <a:rPr lang="en-US" altLang="en-US" sz="2600">
                <a:cs typeface="Arial" charset="0"/>
              </a:rPr>
              <a:t>buyers entering </a:t>
            </a:r>
            <a:br>
              <a:rPr lang="en-US" altLang="en-US" sz="2600">
                <a:cs typeface="Arial" charset="0"/>
              </a:rPr>
            </a:br>
            <a:r>
              <a:rPr lang="en-US" altLang="en-US" sz="2600">
                <a:cs typeface="Arial" charset="0"/>
              </a:rPr>
              <a:t>the market</a:t>
            </a:r>
          </a:p>
          <a:p>
            <a:pPr>
              <a:spcBef>
                <a:spcPct val="20000"/>
              </a:spcBef>
              <a:buClr>
                <a:srgbClr val="003399"/>
              </a:buClr>
              <a:buSzPct val="120000"/>
              <a:buFont typeface="Wingdings" pitchFamily="2" charset="2"/>
              <a:buNone/>
            </a:pPr>
            <a:r>
              <a:rPr lang="en-US" altLang="en-US" sz="2500" b="1">
                <a:solidFill>
                  <a:srgbClr val="339966"/>
                </a:solidFill>
                <a:cs typeface="Arial" charset="0"/>
              </a:rPr>
              <a:t>D.</a:t>
            </a:r>
            <a:r>
              <a:rPr lang="en-US" altLang="en-US" sz="2600">
                <a:solidFill>
                  <a:srgbClr val="339966"/>
                </a:solidFill>
                <a:cs typeface="Arial" charset="0"/>
              </a:rPr>
              <a:t>	</a:t>
            </a:r>
            <a:r>
              <a:rPr lang="en-US" altLang="en-US" sz="2600">
                <a:cs typeface="Arial" charset="0"/>
              </a:rPr>
              <a:t>existing buyers paying lower price</a:t>
            </a:r>
          </a:p>
        </p:txBody>
      </p:sp>
      <p:sp>
        <p:nvSpPr>
          <p:cNvPr id="153625" name="Text Box 10"/>
          <p:cNvSpPr txBox="1">
            <a:spLocks noChangeArrowheads="1"/>
          </p:cNvSpPr>
          <p:nvPr/>
        </p:nvSpPr>
        <p:spPr bwMode="auto">
          <a:xfrm>
            <a:off x="4035425" y="1547813"/>
            <a:ext cx="43815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500">
                <a:cs typeface="Arial" charset="0"/>
              </a:rPr>
              <a:t>$</a:t>
            </a:r>
          </a:p>
        </p:txBody>
      </p:sp>
      <p:sp>
        <p:nvSpPr>
          <p:cNvPr id="73732" name="Rectangle 4"/>
          <p:cNvSpPr>
            <a:spLocks noGrp="1" noChangeArrowheads="1"/>
          </p:cNvSpPr>
          <p:nvPr>
            <p:ph type="title"/>
          </p:nvPr>
        </p:nvSpPr>
        <p:spPr>
          <a:xfrm>
            <a:off x="587375" y="352425"/>
            <a:ext cx="8208963" cy="954088"/>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en-US" altLang="en-US" sz="2400" b="0">
                <a:solidFill>
                  <a:srgbClr val="339966"/>
                </a:solidFill>
                <a:effectLst>
                  <a:outerShdw blurRad="38100" dist="38100" dir="2700000" algn="tl">
                    <a:srgbClr val="C0C0C0"/>
                  </a:outerShdw>
                </a:effectLst>
                <a:latin typeface="Tahoma" pitchFamily="34" charset="0"/>
                <a:cs typeface="Arial" charset="0"/>
              </a:rPr>
              <a:t>A C T I V E  L E A R N I N G  </a:t>
            </a:r>
            <a:r>
              <a:rPr lang="en-US" altLang="en-US" sz="2800" i="1">
                <a:solidFill>
                  <a:srgbClr val="339966"/>
                </a:solidFill>
                <a:effectLst>
                  <a:outerShdw blurRad="38100" dist="38100" dir="2700000" algn="tl">
                    <a:srgbClr val="C0C0C0"/>
                  </a:outerShdw>
                </a:effectLst>
                <a:latin typeface="Tahoma" pitchFamily="34" charset="0"/>
                <a:cs typeface="Arial" charset="0"/>
              </a:rPr>
              <a:t>1</a:t>
            </a:r>
            <a:r>
              <a:rPr lang="en-US" altLang="en-US" sz="2400" b="0">
                <a:solidFill>
                  <a:srgbClr val="339966"/>
                </a:solidFill>
                <a:effectLst>
                  <a:outerShdw blurRad="38100" dist="38100" dir="2700000" algn="tl">
                    <a:srgbClr val="C0C0C0"/>
                  </a:outerShdw>
                </a:effectLst>
                <a:latin typeface="Tahoma" pitchFamily="34" charset="0"/>
                <a:cs typeface="Arial" charset="0"/>
              </a:rPr>
              <a:t>   </a:t>
            </a:r>
            <a:br>
              <a:rPr lang="en-US" altLang="en-US" sz="2400" b="0">
                <a:solidFill>
                  <a:srgbClr val="339966"/>
                </a:solidFill>
                <a:effectLst>
                  <a:outerShdw blurRad="38100" dist="38100" dir="2700000" algn="tl">
                    <a:srgbClr val="C0C0C0"/>
                  </a:outerShdw>
                </a:effectLst>
                <a:latin typeface="Tahoma" pitchFamily="34" charset="0"/>
                <a:cs typeface="Arial" charset="0"/>
              </a:rPr>
            </a:br>
            <a:r>
              <a:rPr lang="en-US" altLang="en-US" sz="3400">
                <a:solidFill>
                  <a:srgbClr val="339966"/>
                </a:solidFill>
                <a:effectLst>
                  <a:outerShdw blurRad="38100" dist="38100" dir="2700000" algn="tl">
                    <a:srgbClr val="C0C0C0"/>
                  </a:outerShdw>
                </a:effectLst>
                <a:cs typeface="Arial" charset="0"/>
              </a:rPr>
              <a:t>Consumer surp</a:t>
            </a:r>
            <a:r>
              <a:rPr lang="en-US" altLang="en-US" sz="3400">
                <a:solidFill>
                  <a:srgbClr val="339966"/>
                </a:solidFill>
                <a:effectLst>
                  <a:outerShdw blurRad="38100" dist="38100" dir="2700000" algn="tl">
                    <a:srgbClr val="C0C0C0"/>
                  </a:outerShdw>
                </a:effectLst>
              </a:rPr>
              <a:t>lus</a:t>
            </a:r>
            <a:endParaRPr lang="en-US" altLang="en-US" sz="3400">
              <a:solidFill>
                <a:srgbClr val="339966"/>
              </a:solidFill>
              <a:effectLst>
                <a:outerShdw blurRad="38100" dist="38100" dir="2700000" algn="tl">
                  <a:srgbClr val="C0C0C0"/>
                </a:outerShdw>
              </a:effectLst>
              <a:cs typeface="Arial" charset="0"/>
            </a:endParaRP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5244">
                                            <p:txEl>
                                              <p:pRg st="0" end="0"/>
                                            </p:txEl>
                                          </p:spTgt>
                                        </p:tgtEl>
                                        <p:attrNameLst>
                                          <p:attrName>style.visibility</p:attrName>
                                        </p:attrNameLst>
                                      </p:cBhvr>
                                      <p:to>
                                        <p:strVal val="visible"/>
                                      </p:to>
                                    </p:set>
                                    <p:animEffect transition="in" filter="wipe(left)">
                                      <p:cBhvr>
                                        <p:cTn id="7" dur="500"/>
                                        <p:tgtEl>
                                          <p:spTgt spid="305244">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05244">
                                            <p:txEl>
                                              <p:pRg st="1" end="1"/>
                                            </p:txEl>
                                          </p:spTgt>
                                        </p:tgtEl>
                                        <p:attrNameLst>
                                          <p:attrName>style.visibility</p:attrName>
                                        </p:attrNameLst>
                                      </p:cBhvr>
                                      <p:to>
                                        <p:strVal val="visible"/>
                                      </p:to>
                                    </p:set>
                                    <p:animEffect transition="in" filter="wipe(left)">
                                      <p:cBhvr>
                                        <p:cTn id="10" dur="500"/>
                                        <p:tgtEl>
                                          <p:spTgt spid="305244">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05245"/>
                                        </p:tgtEl>
                                        <p:attrNameLst>
                                          <p:attrName>style.visibility</p:attrName>
                                        </p:attrNameLst>
                                      </p:cBhvr>
                                      <p:to>
                                        <p:strVal val="visible"/>
                                      </p:to>
                                    </p:set>
                                    <p:animEffect transition="in" filter="wipe(left)">
                                      <p:cBhvr>
                                        <p:cTn id="15" dur="500"/>
                                        <p:tgtEl>
                                          <p:spTgt spid="30524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05246">
                                            <p:txEl>
                                              <p:pRg st="0" end="0"/>
                                            </p:txEl>
                                          </p:spTgt>
                                        </p:tgtEl>
                                        <p:attrNameLst>
                                          <p:attrName>style.visibility</p:attrName>
                                        </p:attrNameLst>
                                      </p:cBhvr>
                                      <p:to>
                                        <p:strVal val="visible"/>
                                      </p:to>
                                    </p:set>
                                    <p:animEffect transition="in" filter="wipe(left)">
                                      <p:cBhvr>
                                        <p:cTn id="20" dur="500"/>
                                        <p:tgtEl>
                                          <p:spTgt spid="305246">
                                            <p:txEl>
                                              <p:pRg st="0" end="0"/>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05246">
                                            <p:txEl>
                                              <p:pRg st="1" end="1"/>
                                            </p:txEl>
                                          </p:spTgt>
                                        </p:tgtEl>
                                        <p:attrNameLst>
                                          <p:attrName>style.visibility</p:attrName>
                                        </p:attrNameLst>
                                      </p:cBhvr>
                                      <p:to>
                                        <p:strVal val="visible"/>
                                      </p:to>
                                    </p:set>
                                    <p:animEffect transition="in" filter="wipe(left)">
                                      <p:cBhvr>
                                        <p:cTn id="23" dur="500"/>
                                        <p:tgtEl>
                                          <p:spTgt spid="30524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244" grpId="0" build="p" bldLvl="5"/>
      <p:bldP spid="305245" grpId="0"/>
      <p:bldP spid="305246"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sp>
        <p:nvSpPr>
          <p:cNvPr id="155651" name="Rectangle 8"/>
          <p:cNvSpPr>
            <a:spLocks noChangeArrowheads="1"/>
          </p:cNvSpPr>
          <p:nvPr/>
        </p:nvSpPr>
        <p:spPr bwMode="auto">
          <a:xfrm>
            <a:off x="0" y="0"/>
            <a:ext cx="381000" cy="6858000"/>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73732" name="Rectangle 4"/>
          <p:cNvSpPr>
            <a:spLocks noGrp="1" noChangeArrowheads="1"/>
          </p:cNvSpPr>
          <p:nvPr>
            <p:ph type="title"/>
          </p:nvPr>
        </p:nvSpPr>
        <p:spPr>
          <a:xfrm>
            <a:off x="587375" y="352425"/>
            <a:ext cx="8208963" cy="954088"/>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en-US" altLang="en-US" sz="2400" b="0">
                <a:solidFill>
                  <a:srgbClr val="339966"/>
                </a:solidFill>
                <a:effectLst>
                  <a:outerShdw blurRad="38100" dist="38100" dir="2700000" algn="tl">
                    <a:srgbClr val="C0C0C0"/>
                  </a:outerShdw>
                </a:effectLst>
                <a:latin typeface="Tahoma" pitchFamily="34" charset="0"/>
                <a:cs typeface="Arial" charset="0"/>
              </a:rPr>
              <a:t>A C T I V E  L E A R N I N G  </a:t>
            </a:r>
            <a:r>
              <a:rPr lang="en-US" altLang="en-US" sz="2800" i="1">
                <a:solidFill>
                  <a:srgbClr val="339966"/>
                </a:solidFill>
                <a:effectLst>
                  <a:outerShdw blurRad="38100" dist="38100" dir="2700000" algn="tl">
                    <a:srgbClr val="C0C0C0"/>
                  </a:outerShdw>
                </a:effectLst>
                <a:latin typeface="Tahoma" pitchFamily="34" charset="0"/>
                <a:cs typeface="Arial" charset="0"/>
              </a:rPr>
              <a:t>1</a:t>
            </a:r>
            <a:r>
              <a:rPr lang="en-US" altLang="en-US" sz="2400" b="0">
                <a:solidFill>
                  <a:srgbClr val="339966"/>
                </a:solidFill>
                <a:effectLst>
                  <a:outerShdw blurRad="38100" dist="38100" dir="2700000" algn="tl">
                    <a:srgbClr val="C0C0C0"/>
                  </a:outerShdw>
                </a:effectLst>
                <a:latin typeface="Tahoma" pitchFamily="34" charset="0"/>
                <a:cs typeface="Arial" charset="0"/>
              </a:rPr>
              <a:t>   </a:t>
            </a:r>
            <a:br>
              <a:rPr lang="en-US" altLang="en-US" sz="2400" b="0">
                <a:solidFill>
                  <a:srgbClr val="339966"/>
                </a:solidFill>
                <a:effectLst>
                  <a:outerShdw blurRad="38100" dist="38100" dir="2700000" algn="tl">
                    <a:srgbClr val="C0C0C0"/>
                  </a:outerShdw>
                </a:effectLst>
                <a:latin typeface="Tahoma" pitchFamily="34" charset="0"/>
                <a:cs typeface="Arial" charset="0"/>
              </a:rPr>
            </a:br>
            <a:r>
              <a:rPr lang="en-US" altLang="en-US" sz="3600">
                <a:solidFill>
                  <a:srgbClr val="339966"/>
                </a:solidFill>
                <a:effectLst>
                  <a:outerShdw blurRad="38100" dist="38100" dir="2700000" algn="tl">
                    <a:srgbClr val="C0C0C0"/>
                  </a:outerShdw>
                </a:effectLst>
                <a:cs typeface="Arial" charset="0"/>
              </a:rPr>
              <a:t>Answers</a:t>
            </a:r>
          </a:p>
        </p:txBody>
      </p:sp>
      <p:grpSp>
        <p:nvGrpSpPr>
          <p:cNvPr id="155653" name="Group 11"/>
          <p:cNvGrpSpPr>
            <a:grpSpLocks/>
          </p:cNvGrpSpPr>
          <p:nvPr/>
        </p:nvGrpSpPr>
        <p:grpSpPr bwMode="auto">
          <a:xfrm>
            <a:off x="593725" y="290513"/>
            <a:ext cx="8210550" cy="1049337"/>
            <a:chOff x="374" y="183"/>
            <a:chExt cx="5000" cy="661"/>
          </a:xfrm>
        </p:grpSpPr>
        <p:sp>
          <p:nvSpPr>
            <p:cNvPr id="155654" name="Line 9"/>
            <p:cNvSpPr>
              <a:spLocks noChangeShapeType="1"/>
            </p:cNvSpPr>
            <p:nvPr/>
          </p:nvSpPr>
          <p:spPr bwMode="auto">
            <a:xfrm>
              <a:off x="376" y="844"/>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655" name="Line 10"/>
            <p:cNvSpPr>
              <a:spLocks noChangeShapeType="1"/>
            </p:cNvSpPr>
            <p:nvPr/>
          </p:nvSpPr>
          <p:spPr bwMode="auto">
            <a:xfrm>
              <a:off x="374" y="183"/>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55656" name="Rectangle 8"/>
          <p:cNvSpPr>
            <a:spLocks noChangeArrowheads="1"/>
          </p:cNvSpPr>
          <p:nvPr/>
        </p:nvSpPr>
        <p:spPr bwMode="auto">
          <a:xfrm>
            <a:off x="8302625" y="6375400"/>
            <a:ext cx="68421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161395CA-4680-4073-AAC7-55002DF487A4}" type="slidenum">
              <a:rPr lang="en-US" altLang="en-US" sz="1700">
                <a:solidFill>
                  <a:srgbClr val="777777"/>
                </a:solidFill>
                <a:latin typeface="Tahoma" pitchFamily="34" charset="0"/>
              </a:rPr>
              <a:pPr algn="r"/>
              <a:t>16</a:t>
            </a:fld>
            <a:endParaRPr lang="en-US" altLang="en-US" sz="1700">
              <a:solidFill>
                <a:srgbClr val="777777"/>
              </a:solidFill>
              <a:latin typeface="Tahoma" pitchFamily="34" charset="0"/>
            </a:endParaRPr>
          </a:p>
        </p:txBody>
      </p:sp>
      <p:graphicFrame>
        <p:nvGraphicFramePr>
          <p:cNvPr id="155681" name="Object 8"/>
          <p:cNvGraphicFramePr>
            <a:graphicFrameLocks noChangeAspect="1"/>
          </p:cNvGraphicFramePr>
          <p:nvPr/>
        </p:nvGraphicFramePr>
        <p:xfrm>
          <a:off x="4070350" y="906463"/>
          <a:ext cx="4821238" cy="5791200"/>
        </p:xfrm>
        <a:graphic>
          <a:graphicData uri="http://schemas.openxmlformats.org/presentationml/2006/ole">
            <mc:AlternateContent xmlns:mc="http://schemas.openxmlformats.org/markup-compatibility/2006">
              <mc:Choice xmlns:v="urn:schemas-microsoft-com:vml" Requires="v">
                <p:oleObj spid="_x0000_s155706" name="Chart" r:id="rId4" imgW="3390840" imgH="3705046" progId="Excel.Chart.8">
                  <p:embed/>
                </p:oleObj>
              </mc:Choice>
              <mc:Fallback>
                <p:oleObj name="Chart" r:id="rId4" imgW="3390840" imgH="3705046" progId="Excel.Chart.8">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70350" y="906463"/>
                        <a:ext cx="4821238"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5682" name="Text Box 9" descr="Wide upward diagonal"/>
          <p:cNvSpPr txBox="1">
            <a:spLocks noChangeArrowheads="1"/>
          </p:cNvSpPr>
          <p:nvPr/>
        </p:nvSpPr>
        <p:spPr bwMode="auto">
          <a:xfrm>
            <a:off x="4198938" y="1054100"/>
            <a:ext cx="592137" cy="503238"/>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700" b="1" i="1">
                <a:cs typeface="Arial" charset="0"/>
              </a:rPr>
              <a:t>P</a:t>
            </a:r>
          </a:p>
        </p:txBody>
      </p:sp>
      <p:sp>
        <p:nvSpPr>
          <p:cNvPr id="155683" name="Text Box 10"/>
          <p:cNvSpPr txBox="1">
            <a:spLocks noChangeArrowheads="1"/>
          </p:cNvSpPr>
          <p:nvPr/>
        </p:nvSpPr>
        <p:spPr bwMode="auto">
          <a:xfrm>
            <a:off x="4035425" y="1547813"/>
            <a:ext cx="43815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500">
                <a:cs typeface="Arial" charset="0"/>
              </a:rPr>
              <a:t>$</a:t>
            </a:r>
          </a:p>
        </p:txBody>
      </p:sp>
      <p:sp>
        <p:nvSpPr>
          <p:cNvPr id="155684" name="Text Box 11" descr="Wide upward diagonal"/>
          <p:cNvSpPr txBox="1">
            <a:spLocks noChangeArrowheads="1"/>
          </p:cNvSpPr>
          <p:nvPr/>
        </p:nvSpPr>
        <p:spPr bwMode="auto">
          <a:xfrm>
            <a:off x="8277225" y="6051550"/>
            <a:ext cx="592138" cy="411163"/>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tIns="0" bIns="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700" b="1" i="1">
                <a:cs typeface="Arial" charset="0"/>
              </a:rPr>
              <a:t>Q</a:t>
            </a:r>
          </a:p>
        </p:txBody>
      </p:sp>
      <p:sp>
        <p:nvSpPr>
          <p:cNvPr id="155685" name="Text Box 12"/>
          <p:cNvSpPr txBox="1">
            <a:spLocks noChangeArrowheads="1"/>
          </p:cNvSpPr>
          <p:nvPr/>
        </p:nvSpPr>
        <p:spPr bwMode="auto">
          <a:xfrm>
            <a:off x="5251450" y="796925"/>
            <a:ext cx="290988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600" i="1">
                <a:cs typeface="Arial" charset="0"/>
              </a:rPr>
              <a:t>demand curve</a:t>
            </a:r>
          </a:p>
        </p:txBody>
      </p:sp>
      <p:grpSp>
        <p:nvGrpSpPr>
          <p:cNvPr id="3" name="Group 13"/>
          <p:cNvGrpSpPr>
            <a:grpSpLocks/>
          </p:cNvGrpSpPr>
          <p:nvPr/>
        </p:nvGrpSpPr>
        <p:grpSpPr bwMode="auto">
          <a:xfrm>
            <a:off x="4240213" y="3848100"/>
            <a:ext cx="3890962" cy="2679700"/>
            <a:chOff x="2645" y="2193"/>
            <a:chExt cx="2451" cy="1688"/>
          </a:xfrm>
        </p:grpSpPr>
        <p:grpSp>
          <p:nvGrpSpPr>
            <p:cNvPr id="155687" name="Group 14"/>
            <p:cNvGrpSpPr>
              <a:grpSpLocks/>
            </p:cNvGrpSpPr>
            <p:nvPr/>
          </p:nvGrpSpPr>
          <p:grpSpPr bwMode="auto">
            <a:xfrm>
              <a:off x="2645" y="2193"/>
              <a:ext cx="2280" cy="248"/>
              <a:chOff x="2645" y="2193"/>
              <a:chExt cx="2280" cy="248"/>
            </a:xfrm>
          </p:grpSpPr>
          <p:sp>
            <p:nvSpPr>
              <p:cNvPr id="155688" name="Line 15"/>
              <p:cNvSpPr>
                <a:spLocks noChangeShapeType="1"/>
              </p:cNvSpPr>
              <p:nvPr/>
            </p:nvSpPr>
            <p:spPr bwMode="auto">
              <a:xfrm>
                <a:off x="2971" y="2319"/>
                <a:ext cx="1954"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689" name="Rectangle 16"/>
              <p:cNvSpPr>
                <a:spLocks noChangeArrowheads="1"/>
              </p:cNvSpPr>
              <p:nvPr/>
            </p:nvSpPr>
            <p:spPr bwMode="auto">
              <a:xfrm>
                <a:off x="2645" y="2193"/>
                <a:ext cx="329" cy="248"/>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grpSp>
          <p:nvGrpSpPr>
            <p:cNvPr id="155690" name="Group 17"/>
            <p:cNvGrpSpPr>
              <a:grpSpLocks/>
            </p:cNvGrpSpPr>
            <p:nvPr/>
          </p:nvGrpSpPr>
          <p:grpSpPr bwMode="auto">
            <a:xfrm>
              <a:off x="4767" y="2323"/>
              <a:ext cx="329" cy="1558"/>
              <a:chOff x="3798" y="2314"/>
              <a:chExt cx="329" cy="1558"/>
            </a:xfrm>
          </p:grpSpPr>
          <p:sp>
            <p:nvSpPr>
              <p:cNvPr id="155691" name="Line 18"/>
              <p:cNvSpPr>
                <a:spLocks noChangeShapeType="1"/>
              </p:cNvSpPr>
              <p:nvPr/>
            </p:nvSpPr>
            <p:spPr bwMode="auto">
              <a:xfrm rot="5400000">
                <a:off x="3306" y="2971"/>
                <a:ext cx="1314"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692" name="Rectangle 19"/>
              <p:cNvSpPr>
                <a:spLocks noChangeArrowheads="1"/>
              </p:cNvSpPr>
              <p:nvPr/>
            </p:nvSpPr>
            <p:spPr bwMode="auto">
              <a:xfrm>
                <a:off x="3798" y="3624"/>
                <a:ext cx="329" cy="248"/>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grpSp>
      <p:sp>
        <p:nvSpPr>
          <p:cNvPr id="312340" name="AutoShape 20"/>
          <p:cNvSpPr>
            <a:spLocks noChangeArrowheads="1"/>
          </p:cNvSpPr>
          <p:nvPr/>
        </p:nvSpPr>
        <p:spPr bwMode="auto">
          <a:xfrm>
            <a:off x="4883150" y="2266950"/>
            <a:ext cx="1454150" cy="869950"/>
          </a:xfrm>
          <a:prstGeom prst="rtTriangle">
            <a:avLst/>
          </a:prstGeom>
          <a:solidFill>
            <a:srgbClr val="3366FF">
              <a:alpha val="3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nvGrpSpPr>
          <p:cNvPr id="6" name="Group 21"/>
          <p:cNvGrpSpPr>
            <a:grpSpLocks/>
          </p:cNvGrpSpPr>
          <p:nvPr/>
        </p:nvGrpSpPr>
        <p:grpSpPr bwMode="auto">
          <a:xfrm>
            <a:off x="4222750" y="2944813"/>
            <a:ext cx="2425700" cy="3598862"/>
            <a:chOff x="2646" y="1615"/>
            <a:chExt cx="1528" cy="2267"/>
          </a:xfrm>
        </p:grpSpPr>
        <p:sp>
          <p:nvSpPr>
            <p:cNvPr id="155695" name="Rectangle 22"/>
            <p:cNvSpPr>
              <a:spLocks noChangeArrowheads="1"/>
            </p:cNvSpPr>
            <p:nvPr/>
          </p:nvSpPr>
          <p:spPr bwMode="auto">
            <a:xfrm>
              <a:off x="3845" y="3634"/>
              <a:ext cx="329" cy="248"/>
            </a:xfrm>
            <a:prstGeom prst="rect">
              <a:avLst/>
            </a:prstGeom>
            <a:noFill/>
            <a:ln w="127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nvGrpSpPr>
            <p:cNvPr id="155696" name="Group 23"/>
            <p:cNvGrpSpPr>
              <a:grpSpLocks/>
            </p:cNvGrpSpPr>
            <p:nvPr/>
          </p:nvGrpSpPr>
          <p:grpSpPr bwMode="auto">
            <a:xfrm>
              <a:off x="2646" y="1615"/>
              <a:ext cx="1361" cy="248"/>
              <a:chOff x="2646" y="1615"/>
              <a:chExt cx="1361" cy="248"/>
            </a:xfrm>
          </p:grpSpPr>
          <p:sp>
            <p:nvSpPr>
              <p:cNvPr id="155697" name="Line 24"/>
              <p:cNvSpPr>
                <a:spLocks noChangeShapeType="1"/>
              </p:cNvSpPr>
              <p:nvPr/>
            </p:nvSpPr>
            <p:spPr bwMode="auto">
              <a:xfrm flipV="1">
                <a:off x="2972" y="1737"/>
                <a:ext cx="1035"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5698" name="Rectangle 25"/>
              <p:cNvSpPr>
                <a:spLocks noChangeArrowheads="1"/>
              </p:cNvSpPr>
              <p:nvPr/>
            </p:nvSpPr>
            <p:spPr bwMode="auto">
              <a:xfrm>
                <a:off x="2646" y="1615"/>
                <a:ext cx="329" cy="248"/>
              </a:xfrm>
              <a:prstGeom prst="rect">
                <a:avLst/>
              </a:prstGeom>
              <a:noFill/>
              <a:ln w="127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sp>
          <p:nvSpPr>
            <p:cNvPr id="155699" name="Line 26"/>
            <p:cNvSpPr>
              <a:spLocks noChangeShapeType="1"/>
            </p:cNvSpPr>
            <p:nvPr/>
          </p:nvSpPr>
          <p:spPr bwMode="auto">
            <a:xfrm flipV="1">
              <a:off x="4003" y="1732"/>
              <a:ext cx="0" cy="1905"/>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12347" name="AutoShape 27"/>
          <p:cNvSpPr>
            <a:spLocks noChangeArrowheads="1"/>
          </p:cNvSpPr>
          <p:nvPr/>
        </p:nvSpPr>
        <p:spPr bwMode="auto">
          <a:xfrm>
            <a:off x="6397625" y="3175000"/>
            <a:ext cx="1401763" cy="863600"/>
          </a:xfrm>
          <a:prstGeom prst="rtTriangle">
            <a:avLst/>
          </a:prstGeom>
          <a:pattFill prst="wdUpDiag">
            <a:fgClr>
              <a:srgbClr val="33CCFF"/>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312348" name="Rectangle 28"/>
          <p:cNvSpPr>
            <a:spLocks noChangeArrowheads="1"/>
          </p:cNvSpPr>
          <p:nvPr/>
        </p:nvSpPr>
        <p:spPr bwMode="auto">
          <a:xfrm>
            <a:off x="4889500" y="3152775"/>
            <a:ext cx="1476375" cy="885825"/>
          </a:xfrm>
          <a:prstGeom prst="rect">
            <a:avLst/>
          </a:prstGeom>
          <a:pattFill prst="wdDnDiag">
            <a:fgClr>
              <a:srgbClr val="00CC99"/>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312353" name="Rectangle 33"/>
          <p:cNvSpPr>
            <a:spLocks noChangeArrowheads="1"/>
          </p:cNvSpPr>
          <p:nvPr/>
        </p:nvSpPr>
        <p:spPr bwMode="auto">
          <a:xfrm>
            <a:off x="409575" y="1508125"/>
            <a:ext cx="3775075" cy="194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04813" indent="-404813">
              <a:lnSpc>
                <a:spcPct val="105000"/>
              </a:lnSpc>
              <a:spcBef>
                <a:spcPct val="45000"/>
              </a:spcBef>
              <a:buClr>
                <a:srgbClr val="339966"/>
              </a:buClr>
              <a:buSzPct val="120000"/>
              <a:buFont typeface="Wingdings" pitchFamily="2" charset="2"/>
              <a:buChar char="§"/>
              <a:defRPr sz="2800">
                <a:solidFill>
                  <a:schemeClr val="tx1"/>
                </a:solidFill>
                <a:latin typeface="Arial" charset="0"/>
              </a:defRPr>
            </a:lvl1pPr>
            <a:lvl2pPr marL="742950" indent="-285750">
              <a:spcBef>
                <a:spcPct val="15000"/>
              </a:spcBef>
              <a:buClr>
                <a:srgbClr val="996633"/>
              </a:buClr>
              <a:buSzPct val="120000"/>
              <a:buFont typeface="Wingdings" pitchFamily="2" charset="2"/>
              <a:buChar char="§"/>
              <a:defRPr sz="2700">
                <a:solidFill>
                  <a:schemeClr val="tx1"/>
                </a:solidFill>
                <a:latin typeface="Arial" charset="0"/>
              </a:defRPr>
            </a:lvl2pPr>
            <a:lvl3pPr marL="1143000" indent="-228600">
              <a:spcBef>
                <a:spcPct val="15000"/>
              </a:spcBef>
              <a:buClr>
                <a:srgbClr val="339966"/>
              </a:buClr>
              <a:buSzPct val="120000"/>
              <a:buFont typeface="Wingdings" pitchFamily="2" charset="2"/>
              <a:buChar char="§"/>
              <a:defRPr sz="2500">
                <a:solidFill>
                  <a:schemeClr val="tx1"/>
                </a:solidFill>
                <a:latin typeface="Arial" charset="0"/>
              </a:defRPr>
            </a:lvl3pPr>
            <a:lvl4pPr marL="1600200" indent="-228600">
              <a:spcBef>
                <a:spcPct val="15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fontAlgn="base">
              <a:spcBef>
                <a:spcPct val="20000"/>
              </a:spcBef>
              <a:spcAft>
                <a:spcPct val="0"/>
              </a:spcAft>
              <a:buChar char="»"/>
              <a:defRPr sz="2000">
                <a:solidFill>
                  <a:schemeClr val="tx1"/>
                </a:solidFill>
                <a:latin typeface="Arial" charset="0"/>
              </a:defRPr>
            </a:lvl6pPr>
            <a:lvl7pPr marL="2971800" indent="-228600" fontAlgn="base">
              <a:spcBef>
                <a:spcPct val="20000"/>
              </a:spcBef>
              <a:spcAft>
                <a:spcPct val="0"/>
              </a:spcAft>
              <a:buChar char="»"/>
              <a:defRPr sz="2000">
                <a:solidFill>
                  <a:schemeClr val="tx1"/>
                </a:solidFill>
                <a:latin typeface="Arial" charset="0"/>
              </a:defRPr>
            </a:lvl7pPr>
            <a:lvl8pPr marL="3429000" indent="-228600" fontAlgn="base">
              <a:spcBef>
                <a:spcPct val="20000"/>
              </a:spcBef>
              <a:spcAft>
                <a:spcPct val="0"/>
              </a:spcAft>
              <a:buChar char="»"/>
              <a:defRPr sz="2000">
                <a:solidFill>
                  <a:schemeClr val="tx1"/>
                </a:solidFill>
                <a:latin typeface="Arial" charset="0"/>
              </a:defRPr>
            </a:lvl8pPr>
            <a:lvl9pPr marL="3886200" indent="-228600" fontAlgn="base">
              <a:spcBef>
                <a:spcPct val="20000"/>
              </a:spcBef>
              <a:spcAft>
                <a:spcPct val="0"/>
              </a:spcAft>
              <a:buChar char="»"/>
              <a:defRPr sz="2000">
                <a:solidFill>
                  <a:schemeClr val="tx1"/>
                </a:solidFill>
                <a:latin typeface="Arial" charset="0"/>
              </a:defRPr>
            </a:lvl9pPr>
          </a:lstStyle>
          <a:p>
            <a:pPr>
              <a:lnSpc>
                <a:spcPct val="100000"/>
              </a:lnSpc>
              <a:spcBef>
                <a:spcPct val="40000"/>
              </a:spcBef>
              <a:buClr>
                <a:srgbClr val="003399"/>
              </a:buClr>
              <a:buFont typeface="Wingdings" pitchFamily="2" charset="2"/>
              <a:buNone/>
            </a:pPr>
            <a:r>
              <a:rPr lang="en-US" altLang="en-US" sz="2500" b="1">
                <a:solidFill>
                  <a:srgbClr val="339966"/>
                </a:solidFill>
              </a:rPr>
              <a:t>A.	</a:t>
            </a:r>
            <a:r>
              <a:rPr lang="en-US" altLang="en-US" sz="2600"/>
              <a:t>At </a:t>
            </a:r>
            <a:r>
              <a:rPr lang="en-US" altLang="en-US" sz="2600" b="1" i="1"/>
              <a:t>Q</a:t>
            </a:r>
            <a:r>
              <a:rPr lang="en-US" altLang="en-US" sz="2600"/>
              <a:t> = 10, marginal buyer’s WTP is </a:t>
            </a:r>
            <a:r>
              <a:rPr lang="en-US" altLang="en-US" sz="2600" u="sng"/>
              <a:t>$30</a:t>
            </a:r>
            <a:r>
              <a:rPr lang="en-US" altLang="en-US" sz="2600"/>
              <a:t>.</a:t>
            </a:r>
          </a:p>
          <a:p>
            <a:pPr>
              <a:lnSpc>
                <a:spcPct val="100000"/>
              </a:lnSpc>
              <a:spcBef>
                <a:spcPct val="40000"/>
              </a:spcBef>
              <a:buClr>
                <a:srgbClr val="003399"/>
              </a:buClr>
              <a:buFont typeface="Wingdings" pitchFamily="2" charset="2"/>
              <a:buNone/>
            </a:pPr>
            <a:r>
              <a:rPr lang="en-US" altLang="en-US" sz="2500" b="1">
                <a:solidFill>
                  <a:srgbClr val="339966"/>
                </a:solidFill>
              </a:rPr>
              <a:t>B.</a:t>
            </a:r>
            <a:r>
              <a:rPr lang="en-US" altLang="en-US" sz="2500">
                <a:solidFill>
                  <a:srgbClr val="339966"/>
                </a:solidFill>
              </a:rPr>
              <a:t>	</a:t>
            </a:r>
            <a:r>
              <a:rPr lang="en-US" altLang="en-US" sz="2600"/>
              <a:t>CS = ½ x 10 x $10 </a:t>
            </a:r>
            <a:br>
              <a:rPr lang="en-US" altLang="en-US" sz="2600"/>
            </a:br>
            <a:r>
              <a:rPr lang="en-US" altLang="en-US" sz="2600"/>
              <a:t>= </a:t>
            </a:r>
            <a:r>
              <a:rPr lang="en-US" altLang="en-US" sz="2600" u="sng"/>
              <a:t>$50</a:t>
            </a:r>
          </a:p>
        </p:txBody>
      </p:sp>
      <p:sp>
        <p:nvSpPr>
          <p:cNvPr id="312354" name="Rectangle 34"/>
          <p:cNvSpPr>
            <a:spLocks noChangeArrowheads="1"/>
          </p:cNvSpPr>
          <p:nvPr/>
        </p:nvSpPr>
        <p:spPr bwMode="auto">
          <a:xfrm>
            <a:off x="474663" y="3438525"/>
            <a:ext cx="3435350"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45000"/>
              </a:spcBef>
              <a:buClr>
                <a:srgbClr val="003399"/>
              </a:buClr>
              <a:buSzPct val="120000"/>
              <a:buFont typeface="Wingdings" pitchFamily="2" charset="2"/>
              <a:buNone/>
            </a:pPr>
            <a:r>
              <a:rPr lang="en-US" altLang="en-US" sz="2600" b="1" i="1">
                <a:cs typeface="Arial" charset="0"/>
              </a:rPr>
              <a:t>P</a:t>
            </a:r>
            <a:r>
              <a:rPr lang="en-US" altLang="en-US" sz="2600">
                <a:cs typeface="Arial" charset="0"/>
              </a:rPr>
              <a:t>  falls to $20.</a:t>
            </a:r>
            <a:endParaRPr lang="en-US" altLang="en-US" sz="2600" b="1">
              <a:solidFill>
                <a:srgbClr val="008080"/>
              </a:solidFill>
              <a:cs typeface="Arial" charset="0"/>
            </a:endParaRPr>
          </a:p>
        </p:txBody>
      </p:sp>
      <p:sp>
        <p:nvSpPr>
          <p:cNvPr id="312355" name="Rectangle 35"/>
          <p:cNvSpPr>
            <a:spLocks noChangeArrowheads="1"/>
          </p:cNvSpPr>
          <p:nvPr/>
        </p:nvSpPr>
        <p:spPr bwMode="auto">
          <a:xfrm>
            <a:off x="444500" y="4005263"/>
            <a:ext cx="3775075" cy="264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04813" indent="-404813">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40000"/>
              </a:spcBef>
              <a:buClr>
                <a:srgbClr val="003399"/>
              </a:buClr>
              <a:buSzPct val="120000"/>
              <a:buFont typeface="Wingdings" pitchFamily="2" charset="2"/>
              <a:buNone/>
            </a:pPr>
            <a:r>
              <a:rPr lang="en-US" altLang="en-US" sz="2500" b="1">
                <a:solidFill>
                  <a:srgbClr val="339966"/>
                </a:solidFill>
                <a:cs typeface="Arial" charset="0"/>
              </a:rPr>
              <a:t>C. </a:t>
            </a:r>
            <a:r>
              <a:rPr lang="en-US" altLang="en-US" sz="2600">
                <a:cs typeface="Arial" charset="0"/>
              </a:rPr>
              <a:t>CS for the </a:t>
            </a:r>
            <a:br>
              <a:rPr lang="en-US" altLang="en-US" sz="2600">
                <a:cs typeface="Arial" charset="0"/>
              </a:rPr>
            </a:br>
            <a:r>
              <a:rPr lang="en-US" altLang="en-US" sz="2600">
                <a:cs typeface="Arial" charset="0"/>
              </a:rPr>
              <a:t>additional buyers </a:t>
            </a:r>
            <a:br>
              <a:rPr lang="en-US" altLang="en-US" sz="2600">
                <a:cs typeface="Arial" charset="0"/>
              </a:rPr>
            </a:br>
            <a:r>
              <a:rPr lang="en-US" altLang="en-US" sz="2600">
                <a:cs typeface="Arial" charset="0"/>
              </a:rPr>
              <a:t>= ½ x 10 x $10 = </a:t>
            </a:r>
            <a:r>
              <a:rPr lang="en-US" altLang="en-US" sz="2600" u="sng">
                <a:cs typeface="Arial" charset="0"/>
              </a:rPr>
              <a:t>$50</a:t>
            </a:r>
          </a:p>
          <a:p>
            <a:pPr>
              <a:spcBef>
                <a:spcPct val="40000"/>
              </a:spcBef>
              <a:buClr>
                <a:srgbClr val="003399"/>
              </a:buClr>
              <a:buSzPct val="120000"/>
              <a:buFont typeface="Wingdings" pitchFamily="2" charset="2"/>
              <a:buNone/>
            </a:pPr>
            <a:r>
              <a:rPr lang="en-US" altLang="en-US" sz="2500" b="1">
                <a:solidFill>
                  <a:srgbClr val="339966"/>
                </a:solidFill>
                <a:cs typeface="Arial" charset="0"/>
              </a:rPr>
              <a:t>D. </a:t>
            </a:r>
            <a:r>
              <a:rPr lang="en-US" altLang="en-US" sz="2600">
                <a:cs typeface="Arial" charset="0"/>
              </a:rPr>
              <a:t>Increase in CS </a:t>
            </a:r>
            <a:br>
              <a:rPr lang="en-US" altLang="en-US" sz="2600">
                <a:cs typeface="Arial" charset="0"/>
              </a:rPr>
            </a:br>
            <a:r>
              <a:rPr lang="en-US" altLang="en-US" sz="2600">
                <a:cs typeface="Arial" charset="0"/>
              </a:rPr>
              <a:t>on initial 10 units</a:t>
            </a:r>
            <a:br>
              <a:rPr lang="en-US" altLang="en-US" sz="2600">
                <a:cs typeface="Arial" charset="0"/>
              </a:rPr>
            </a:br>
            <a:r>
              <a:rPr lang="en-US" altLang="en-US" sz="2600">
                <a:cs typeface="Arial" charset="0"/>
              </a:rPr>
              <a:t>= 10 x $10 = </a:t>
            </a:r>
            <a:r>
              <a:rPr lang="en-US" altLang="en-US" sz="2600" u="sng">
                <a:cs typeface="Arial" charset="0"/>
              </a:rPr>
              <a:t>$100</a:t>
            </a: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2353">
                                            <p:txEl>
                                              <p:pRg st="0" end="0"/>
                                            </p:txEl>
                                          </p:spTgt>
                                        </p:tgtEl>
                                        <p:attrNameLst>
                                          <p:attrName>style.visibility</p:attrName>
                                        </p:attrNameLst>
                                      </p:cBhvr>
                                      <p:to>
                                        <p:strVal val="visible"/>
                                      </p:to>
                                    </p:set>
                                    <p:animEffect transition="in" filter="wipe(left)">
                                      <p:cBhvr>
                                        <p:cTn id="7" dur="500"/>
                                        <p:tgtEl>
                                          <p:spTgt spid="312353">
                                            <p:txEl>
                                              <p:pRg st="0" end="0"/>
                                            </p:txEl>
                                          </p:spTgt>
                                        </p:tgtEl>
                                      </p:cBhvr>
                                    </p:animEffect>
                                  </p:childTnLst>
                                </p:cTn>
                              </p:par>
                            </p:childTnLst>
                          </p:cTn>
                        </p:par>
                        <p:par>
                          <p:cTn id="8" fill="hold" nodeType="afterGroup">
                            <p:stCondLst>
                              <p:cond delay="500"/>
                            </p:stCondLst>
                            <p:childTnLst>
                              <p:par>
                                <p:cTn id="9" presetID="18" presetClass="entr" presetSubtype="9"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strips(upLeft)">
                                      <p:cBhvr>
                                        <p:cTn id="11" dur="500"/>
                                        <p:tgtEl>
                                          <p:spTgt spid="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12353">
                                            <p:txEl>
                                              <p:pRg st="1" end="1"/>
                                            </p:txEl>
                                          </p:spTgt>
                                        </p:tgtEl>
                                        <p:attrNameLst>
                                          <p:attrName>style.visibility</p:attrName>
                                        </p:attrNameLst>
                                      </p:cBhvr>
                                      <p:to>
                                        <p:strVal val="visible"/>
                                      </p:to>
                                    </p:set>
                                    <p:animEffect transition="in" filter="wipe(left)">
                                      <p:cBhvr>
                                        <p:cTn id="16" dur="500"/>
                                        <p:tgtEl>
                                          <p:spTgt spid="312353">
                                            <p:txEl>
                                              <p:pRg st="1" end="1"/>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12340"/>
                                        </p:tgtEl>
                                        <p:attrNameLst>
                                          <p:attrName>style.visibility</p:attrName>
                                        </p:attrNameLst>
                                      </p:cBhvr>
                                      <p:to>
                                        <p:strVal val="visible"/>
                                      </p:to>
                                    </p:set>
                                    <p:animEffect transition="in" filter="dissolve">
                                      <p:cBhvr>
                                        <p:cTn id="19" dur="500"/>
                                        <p:tgtEl>
                                          <p:spTgt spid="31234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12354"/>
                                        </p:tgtEl>
                                        <p:attrNameLst>
                                          <p:attrName>style.visibility</p:attrName>
                                        </p:attrNameLst>
                                      </p:cBhvr>
                                      <p:to>
                                        <p:strVal val="visible"/>
                                      </p:to>
                                    </p:set>
                                    <p:animEffect transition="in" filter="wipe(left)">
                                      <p:cBhvr>
                                        <p:cTn id="24" dur="500"/>
                                        <p:tgtEl>
                                          <p:spTgt spid="312354"/>
                                        </p:tgtEl>
                                      </p:cBhvr>
                                    </p:animEffect>
                                  </p:childTnLst>
                                </p:cTn>
                              </p:par>
                            </p:childTnLst>
                          </p:cTn>
                        </p:par>
                        <p:par>
                          <p:cTn id="25" fill="hold" nodeType="afterGroup">
                            <p:stCondLst>
                              <p:cond delay="500"/>
                            </p:stCondLst>
                            <p:childTnLst>
                              <p:par>
                                <p:cTn id="26" presetID="18" presetClass="entr" presetSubtype="6"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strips(downRight)">
                                      <p:cBhvr>
                                        <p:cTn id="28" dur="500"/>
                                        <p:tgtEl>
                                          <p:spTgt spid="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12355">
                                            <p:txEl>
                                              <p:pRg st="0" end="0"/>
                                            </p:txEl>
                                          </p:spTgt>
                                        </p:tgtEl>
                                        <p:attrNameLst>
                                          <p:attrName>style.visibility</p:attrName>
                                        </p:attrNameLst>
                                      </p:cBhvr>
                                      <p:to>
                                        <p:strVal val="visible"/>
                                      </p:to>
                                    </p:set>
                                    <p:animEffect transition="in" filter="wipe(left)">
                                      <p:cBhvr>
                                        <p:cTn id="33" dur="500"/>
                                        <p:tgtEl>
                                          <p:spTgt spid="312355">
                                            <p:txEl>
                                              <p:pRg st="0" end="0"/>
                                            </p:txEl>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312347"/>
                                        </p:tgtEl>
                                        <p:attrNameLst>
                                          <p:attrName>style.visibility</p:attrName>
                                        </p:attrNameLst>
                                      </p:cBhvr>
                                      <p:to>
                                        <p:strVal val="visible"/>
                                      </p:to>
                                    </p:set>
                                    <p:animEffect transition="in" filter="dissolve">
                                      <p:cBhvr>
                                        <p:cTn id="36" dur="500"/>
                                        <p:tgtEl>
                                          <p:spTgt spid="31234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12355">
                                            <p:txEl>
                                              <p:pRg st="1" end="1"/>
                                            </p:txEl>
                                          </p:spTgt>
                                        </p:tgtEl>
                                        <p:attrNameLst>
                                          <p:attrName>style.visibility</p:attrName>
                                        </p:attrNameLst>
                                      </p:cBhvr>
                                      <p:to>
                                        <p:strVal val="visible"/>
                                      </p:to>
                                    </p:set>
                                    <p:animEffect transition="in" filter="wipe(left)">
                                      <p:cBhvr>
                                        <p:cTn id="41" dur="500"/>
                                        <p:tgtEl>
                                          <p:spTgt spid="312355">
                                            <p:txEl>
                                              <p:pRg st="1" end="1"/>
                                            </p:txEl>
                                          </p:spTgt>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312348"/>
                                        </p:tgtEl>
                                        <p:attrNameLst>
                                          <p:attrName>style.visibility</p:attrName>
                                        </p:attrNameLst>
                                      </p:cBhvr>
                                      <p:to>
                                        <p:strVal val="visible"/>
                                      </p:to>
                                    </p:set>
                                    <p:animEffect transition="in" filter="dissolve">
                                      <p:cBhvr>
                                        <p:cTn id="44" dur="500"/>
                                        <p:tgtEl>
                                          <p:spTgt spid="3123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40" grpId="0" animBg="1"/>
      <p:bldP spid="312347" grpId="0" animBg="1"/>
      <p:bldP spid="312348" grpId="0" animBg="1"/>
      <p:bldP spid="312353" grpId="0" build="p" bldLvl="5"/>
      <p:bldP spid="312354" grpId="0"/>
      <p:bldP spid="31235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1"/>
          <p:cNvSpPr>
            <a:spLocks noGrp="1"/>
          </p:cNvSpPr>
          <p:nvPr>
            <p:ph type="ftr" sz="quarter" idx="10"/>
          </p:nvPr>
        </p:nvSpPr>
        <p:spPr/>
        <p:txBody>
          <a:bodyPr/>
          <a:lstStyle/>
          <a:p>
            <a:r>
              <a:rPr lang="en-US" altLang="en-US"/>
              <a:t>CONSUMERS, PRODUCERS, AND THE EFFICIENCY OF MARKETS</a:t>
            </a:r>
          </a:p>
        </p:txBody>
      </p:sp>
      <p:sp>
        <p:nvSpPr>
          <p:cNvPr id="7" name="Slide Number Placeholder 2"/>
          <p:cNvSpPr>
            <a:spLocks noGrp="1"/>
          </p:cNvSpPr>
          <p:nvPr>
            <p:ph type="sldNum" sz="quarter" idx="11"/>
          </p:nvPr>
        </p:nvSpPr>
        <p:spPr/>
        <p:txBody>
          <a:bodyPr/>
          <a:lstStyle/>
          <a:p>
            <a:fld id="{F6190410-2D34-45C5-8285-30240644D60B}" type="slidenum">
              <a:rPr lang="en-US" altLang="en-US"/>
              <a:pPr/>
              <a:t>17</a:t>
            </a:fld>
            <a:endParaRPr lang="en-US" altLang="en-US"/>
          </a:p>
        </p:txBody>
      </p:sp>
      <p:sp>
        <p:nvSpPr>
          <p:cNvPr id="86018" name="Rectangle 3"/>
          <p:cNvSpPr>
            <a:spLocks noGrp="1" noChangeArrowheads="1"/>
          </p:cNvSpPr>
          <p:nvPr>
            <p:ph type="title" idx="4294967295"/>
          </p:nvPr>
        </p:nvSpPr>
        <p:spPr>
          <a:xfrm>
            <a:off x="457200" y="230188"/>
            <a:ext cx="8229600" cy="649287"/>
          </a:xfrm>
        </p:spPr>
        <p:txBody>
          <a:bodyPr/>
          <a:lstStyle/>
          <a:p>
            <a:r>
              <a:rPr lang="en-US" altLang="en-US" sz="3600"/>
              <a:t>Cost and the Supply Curve</a:t>
            </a:r>
          </a:p>
        </p:txBody>
      </p:sp>
      <p:graphicFrame>
        <p:nvGraphicFramePr>
          <p:cNvPr id="123998" name="Group 94"/>
          <p:cNvGraphicFramePr>
            <a:graphicFrameLocks noGrp="1"/>
          </p:cNvGraphicFramePr>
          <p:nvPr/>
        </p:nvGraphicFramePr>
        <p:xfrm>
          <a:off x="631825" y="3863975"/>
          <a:ext cx="2433638" cy="2346326"/>
        </p:xfrm>
        <a:graphic>
          <a:graphicData uri="http://schemas.openxmlformats.org/drawingml/2006/table">
            <a:tbl>
              <a:tblPr/>
              <a:tblGrid>
                <a:gridCol w="1385888"/>
                <a:gridCol w="1047750"/>
              </a:tblGrid>
              <a:tr h="587375">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1" u="none" strike="noStrike" cap="none" normalizeH="0" baseline="0" smtClean="0">
                          <a:ln>
                            <a:noFill/>
                          </a:ln>
                          <a:solidFill>
                            <a:schemeClr val="tx1"/>
                          </a:solidFill>
                          <a:effectLst/>
                          <a:latin typeface="Arial" charset="0"/>
                        </a:rPr>
                        <a:t>name</a:t>
                      </a:r>
                    </a:p>
                  </a:txBody>
                  <a:tcPr marL="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1" u="none" strike="noStrike" cap="none" normalizeH="0" baseline="0" smtClean="0">
                          <a:ln>
                            <a:noFill/>
                          </a:ln>
                          <a:solidFill>
                            <a:schemeClr val="tx1"/>
                          </a:solidFill>
                          <a:effectLst/>
                          <a:latin typeface="Arial" charset="0"/>
                        </a:rPr>
                        <a:t>cost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85788">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Jack</a:t>
                      </a:r>
                    </a:p>
                  </a:txBody>
                  <a:tcPr marL="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$10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87375">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Janet</a:t>
                      </a:r>
                    </a:p>
                  </a:txBody>
                  <a:tcPr marL="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20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85788">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Chrissy</a:t>
                      </a:r>
                    </a:p>
                  </a:txBody>
                  <a:tcPr marL="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35</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
        <p:nvSpPr>
          <p:cNvPr id="123999" name="Text Box 95"/>
          <p:cNvSpPr txBox="1">
            <a:spLocks noChangeArrowheads="1"/>
          </p:cNvSpPr>
          <p:nvPr/>
        </p:nvSpPr>
        <p:spPr bwMode="auto">
          <a:xfrm>
            <a:off x="3670300" y="3735388"/>
            <a:ext cx="4919663" cy="245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05000"/>
              </a:lnSpc>
              <a:spcBef>
                <a:spcPct val="50000"/>
              </a:spcBef>
            </a:pPr>
            <a:r>
              <a:rPr lang="en-US" altLang="en-US" sz="2700">
                <a:cs typeface="Arial" charset="0"/>
              </a:rPr>
              <a:t>A seller will produce and sell the good/service only if the </a:t>
            </a:r>
            <a:br>
              <a:rPr lang="en-US" altLang="en-US" sz="2700">
                <a:cs typeface="Arial" charset="0"/>
              </a:rPr>
            </a:br>
            <a:r>
              <a:rPr lang="en-US" altLang="en-US" sz="2700">
                <a:cs typeface="Arial" charset="0"/>
              </a:rPr>
              <a:t>price exceeds his or her cost. </a:t>
            </a:r>
          </a:p>
          <a:p>
            <a:pPr>
              <a:lnSpc>
                <a:spcPct val="105000"/>
              </a:lnSpc>
              <a:spcBef>
                <a:spcPct val="50000"/>
              </a:spcBef>
            </a:pPr>
            <a:r>
              <a:rPr lang="en-US" altLang="en-US" sz="2700">
                <a:cs typeface="Arial" charset="0"/>
              </a:rPr>
              <a:t>Hence, cost is a measure of willingness to sell. </a:t>
            </a:r>
          </a:p>
        </p:txBody>
      </p:sp>
      <p:sp>
        <p:nvSpPr>
          <p:cNvPr id="86037" name="Rectangle 96"/>
          <p:cNvSpPr>
            <a:spLocks noGrp="1" noChangeArrowheads="1"/>
          </p:cNvSpPr>
          <p:nvPr>
            <p:ph type="body" idx="4294967295"/>
          </p:nvPr>
        </p:nvSpPr>
        <p:spPr>
          <a:xfrm>
            <a:off x="457200" y="935038"/>
            <a:ext cx="8229600" cy="3128962"/>
          </a:xfrm>
        </p:spPr>
        <p:txBody>
          <a:bodyPr/>
          <a:lstStyle/>
          <a:p>
            <a:pPr>
              <a:lnSpc>
                <a:spcPct val="100000"/>
              </a:lnSpc>
              <a:spcBef>
                <a:spcPct val="35000"/>
              </a:spcBef>
            </a:pPr>
            <a:r>
              <a:rPr lang="en-US" altLang="en-US" sz="2700" b="1">
                <a:solidFill>
                  <a:srgbClr val="CC0000"/>
                </a:solidFill>
              </a:rPr>
              <a:t>Cost</a:t>
            </a:r>
            <a:r>
              <a:rPr lang="en-US" altLang="en-US" sz="2700"/>
              <a:t> is the value of everything a seller must give up to produce a good (</a:t>
            </a:r>
            <a:r>
              <a:rPr lang="en-US" altLang="en-US" sz="2700" i="1"/>
              <a:t>i.e.</a:t>
            </a:r>
            <a:r>
              <a:rPr lang="en-US" altLang="en-US" sz="2700"/>
              <a:t>, opportunity cost).  </a:t>
            </a:r>
          </a:p>
          <a:p>
            <a:pPr>
              <a:lnSpc>
                <a:spcPct val="100000"/>
              </a:lnSpc>
              <a:spcBef>
                <a:spcPct val="35000"/>
              </a:spcBef>
            </a:pPr>
            <a:r>
              <a:rPr lang="en-US" altLang="en-US" sz="2700"/>
              <a:t>Includes cost of all resources used to produce good, including value of the seller’s time.  </a:t>
            </a:r>
          </a:p>
          <a:p>
            <a:pPr>
              <a:lnSpc>
                <a:spcPct val="100000"/>
              </a:lnSpc>
              <a:spcBef>
                <a:spcPct val="35000"/>
              </a:spcBef>
            </a:pPr>
            <a:r>
              <a:rPr lang="en-US" altLang="en-US" sz="2700"/>
              <a:t>Example:  Costs of 3 sellers in the lawn-cutting business.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123998"/>
                                        </p:tgtEl>
                                        <p:attrNameLst>
                                          <p:attrName>style.visibility</p:attrName>
                                        </p:attrNameLst>
                                      </p:cBhvr>
                                      <p:to>
                                        <p:strVal val="visible"/>
                                      </p:to>
                                    </p:set>
                                    <p:animEffect transition="in" filter="dissolve">
                                      <p:cBhvr>
                                        <p:cTn id="7" dur="500"/>
                                        <p:tgtEl>
                                          <p:spTgt spid="1239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3999">
                                            <p:txEl>
                                              <p:pRg st="0" end="0"/>
                                            </p:txEl>
                                          </p:spTgt>
                                        </p:tgtEl>
                                        <p:attrNameLst>
                                          <p:attrName>style.visibility</p:attrName>
                                        </p:attrNameLst>
                                      </p:cBhvr>
                                      <p:to>
                                        <p:strVal val="visible"/>
                                      </p:to>
                                    </p:set>
                                    <p:animEffect transition="in" filter="wipe(left)">
                                      <p:cBhvr>
                                        <p:cTn id="12" dur="500"/>
                                        <p:tgtEl>
                                          <p:spTgt spid="1239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3999">
                                            <p:txEl>
                                              <p:pRg st="1" end="1"/>
                                            </p:txEl>
                                          </p:spTgt>
                                        </p:tgtEl>
                                        <p:attrNameLst>
                                          <p:attrName>style.visibility</p:attrName>
                                        </p:attrNameLst>
                                      </p:cBhvr>
                                      <p:to>
                                        <p:strVal val="visible"/>
                                      </p:to>
                                    </p:set>
                                    <p:animEffect transition="in" filter="wipe(left)">
                                      <p:cBhvr>
                                        <p:cTn id="17" dur="500"/>
                                        <p:tgtEl>
                                          <p:spTgt spid="1239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9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ooter Placeholder 1"/>
          <p:cNvSpPr>
            <a:spLocks noGrp="1"/>
          </p:cNvSpPr>
          <p:nvPr>
            <p:ph type="ftr" sz="quarter" idx="10"/>
          </p:nvPr>
        </p:nvSpPr>
        <p:spPr/>
        <p:txBody>
          <a:bodyPr/>
          <a:lstStyle/>
          <a:p>
            <a:r>
              <a:rPr lang="en-US" altLang="en-US"/>
              <a:t>CONSUMERS, PRODUCERS, AND THE EFFICIENCY OF MARKETS</a:t>
            </a:r>
          </a:p>
        </p:txBody>
      </p:sp>
      <p:sp>
        <p:nvSpPr>
          <p:cNvPr id="25" name="Slide Number Placeholder 2"/>
          <p:cNvSpPr>
            <a:spLocks noGrp="1"/>
          </p:cNvSpPr>
          <p:nvPr>
            <p:ph type="sldNum" sz="quarter" idx="11"/>
          </p:nvPr>
        </p:nvSpPr>
        <p:spPr/>
        <p:txBody>
          <a:bodyPr/>
          <a:lstStyle/>
          <a:p>
            <a:fld id="{D018A2A5-462F-4200-94DF-82E8E12B2E58}" type="slidenum">
              <a:rPr lang="en-US" altLang="en-US"/>
              <a:pPr/>
              <a:t>18</a:t>
            </a:fld>
            <a:endParaRPr lang="en-US" altLang="en-US"/>
          </a:p>
        </p:txBody>
      </p:sp>
      <p:sp>
        <p:nvSpPr>
          <p:cNvPr id="88066" name="Rectangle 2"/>
          <p:cNvSpPr>
            <a:spLocks noGrp="1" noChangeArrowheads="1"/>
          </p:cNvSpPr>
          <p:nvPr>
            <p:ph type="title" idx="4294967295"/>
          </p:nvPr>
        </p:nvSpPr>
        <p:spPr>
          <a:xfrm>
            <a:off x="457200" y="230188"/>
            <a:ext cx="8229600" cy="649287"/>
          </a:xfrm>
        </p:spPr>
        <p:txBody>
          <a:bodyPr/>
          <a:lstStyle/>
          <a:p>
            <a:r>
              <a:rPr lang="en-US" altLang="en-US" sz="3600"/>
              <a:t>Cost and the Supply Curve</a:t>
            </a:r>
          </a:p>
        </p:txBody>
      </p:sp>
      <p:sp>
        <p:nvSpPr>
          <p:cNvPr id="136196" name="Rectangle 4"/>
          <p:cNvSpPr>
            <a:spLocks noChangeArrowheads="1"/>
          </p:cNvSpPr>
          <p:nvPr/>
        </p:nvSpPr>
        <p:spPr bwMode="auto">
          <a:xfrm>
            <a:off x="7770813" y="4133850"/>
            <a:ext cx="795337"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105000"/>
              </a:lnSpc>
              <a:spcBef>
                <a:spcPct val="45000"/>
              </a:spcBef>
              <a:buClr>
                <a:srgbClr val="00B85C"/>
              </a:buClr>
              <a:buSzPct val="120000"/>
              <a:buFont typeface="Wingdings" pitchFamily="2" charset="2"/>
              <a:buNone/>
            </a:pPr>
            <a:r>
              <a:rPr lang="en-US" altLang="en-US" sz="2500">
                <a:cs typeface="Arial" charset="0"/>
              </a:rPr>
              <a:t>3</a:t>
            </a:r>
          </a:p>
        </p:txBody>
      </p:sp>
      <p:sp>
        <p:nvSpPr>
          <p:cNvPr id="136197" name="Rectangle 5"/>
          <p:cNvSpPr>
            <a:spLocks noChangeArrowheads="1"/>
          </p:cNvSpPr>
          <p:nvPr/>
        </p:nvSpPr>
        <p:spPr bwMode="auto">
          <a:xfrm>
            <a:off x="6334125" y="4133850"/>
            <a:ext cx="1436688"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3716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05000"/>
              </a:lnSpc>
              <a:spcBef>
                <a:spcPct val="45000"/>
              </a:spcBef>
              <a:buClr>
                <a:srgbClr val="00B85C"/>
              </a:buClr>
              <a:buSzPct val="120000"/>
              <a:buFont typeface="Wingdings" pitchFamily="2" charset="2"/>
              <a:buNone/>
            </a:pPr>
            <a:r>
              <a:rPr lang="en-US" altLang="en-US" sz="2500">
                <a:cs typeface="Arial" charset="0"/>
              </a:rPr>
              <a:t>35 &amp; up</a:t>
            </a:r>
          </a:p>
        </p:txBody>
      </p:sp>
      <p:sp>
        <p:nvSpPr>
          <p:cNvPr id="136198" name="Rectangle 6"/>
          <p:cNvSpPr>
            <a:spLocks noChangeArrowheads="1"/>
          </p:cNvSpPr>
          <p:nvPr/>
        </p:nvSpPr>
        <p:spPr bwMode="auto">
          <a:xfrm>
            <a:off x="7770813" y="3443288"/>
            <a:ext cx="795337"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105000"/>
              </a:lnSpc>
              <a:spcBef>
                <a:spcPct val="45000"/>
              </a:spcBef>
              <a:buClr>
                <a:srgbClr val="00B85C"/>
              </a:buClr>
              <a:buSzPct val="120000"/>
              <a:buFont typeface="Wingdings" pitchFamily="2" charset="2"/>
              <a:buNone/>
            </a:pPr>
            <a:r>
              <a:rPr lang="en-US" altLang="en-US" sz="2500">
                <a:cs typeface="Arial" charset="0"/>
              </a:rPr>
              <a:t>2</a:t>
            </a:r>
          </a:p>
        </p:txBody>
      </p:sp>
      <p:sp>
        <p:nvSpPr>
          <p:cNvPr id="136199" name="Rectangle 7"/>
          <p:cNvSpPr>
            <a:spLocks noChangeArrowheads="1"/>
          </p:cNvSpPr>
          <p:nvPr/>
        </p:nvSpPr>
        <p:spPr bwMode="auto">
          <a:xfrm>
            <a:off x="6334125" y="3443288"/>
            <a:ext cx="1436688"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3716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05000"/>
              </a:lnSpc>
              <a:spcBef>
                <a:spcPct val="45000"/>
              </a:spcBef>
              <a:buClr>
                <a:srgbClr val="00B85C"/>
              </a:buClr>
              <a:buSzPct val="120000"/>
              <a:buFont typeface="Wingdings" pitchFamily="2" charset="2"/>
              <a:buNone/>
            </a:pPr>
            <a:r>
              <a:rPr lang="en-US" altLang="en-US" sz="2500">
                <a:cs typeface="Arial" charset="0"/>
              </a:rPr>
              <a:t>20 – 34</a:t>
            </a:r>
          </a:p>
        </p:txBody>
      </p:sp>
      <p:sp>
        <p:nvSpPr>
          <p:cNvPr id="136200" name="Rectangle 8"/>
          <p:cNvSpPr>
            <a:spLocks noChangeArrowheads="1"/>
          </p:cNvSpPr>
          <p:nvPr/>
        </p:nvSpPr>
        <p:spPr bwMode="auto">
          <a:xfrm>
            <a:off x="7770813" y="2752725"/>
            <a:ext cx="795337"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105000"/>
              </a:lnSpc>
              <a:spcBef>
                <a:spcPct val="45000"/>
              </a:spcBef>
              <a:buClr>
                <a:srgbClr val="00B85C"/>
              </a:buClr>
              <a:buSzPct val="120000"/>
              <a:buFont typeface="Wingdings" pitchFamily="2" charset="2"/>
              <a:buNone/>
            </a:pPr>
            <a:r>
              <a:rPr lang="en-US" altLang="en-US" sz="2500">
                <a:cs typeface="Arial" charset="0"/>
              </a:rPr>
              <a:t>1</a:t>
            </a:r>
          </a:p>
        </p:txBody>
      </p:sp>
      <p:sp>
        <p:nvSpPr>
          <p:cNvPr id="136201" name="Rectangle 9"/>
          <p:cNvSpPr>
            <a:spLocks noChangeArrowheads="1"/>
          </p:cNvSpPr>
          <p:nvPr/>
        </p:nvSpPr>
        <p:spPr bwMode="auto">
          <a:xfrm>
            <a:off x="6334125" y="2752725"/>
            <a:ext cx="1436688"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3716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05000"/>
              </a:lnSpc>
              <a:spcBef>
                <a:spcPct val="45000"/>
              </a:spcBef>
              <a:buClr>
                <a:srgbClr val="00B85C"/>
              </a:buClr>
              <a:buSzPct val="120000"/>
              <a:buFont typeface="Wingdings" pitchFamily="2" charset="2"/>
              <a:buNone/>
            </a:pPr>
            <a:r>
              <a:rPr lang="en-US" altLang="en-US" sz="2500">
                <a:cs typeface="Arial" charset="0"/>
              </a:rPr>
              <a:t>10 – 19</a:t>
            </a:r>
          </a:p>
        </p:txBody>
      </p:sp>
      <p:sp>
        <p:nvSpPr>
          <p:cNvPr id="136202" name="Rectangle 10"/>
          <p:cNvSpPr>
            <a:spLocks noChangeArrowheads="1"/>
          </p:cNvSpPr>
          <p:nvPr/>
        </p:nvSpPr>
        <p:spPr bwMode="auto">
          <a:xfrm>
            <a:off x="7770813" y="2062163"/>
            <a:ext cx="795337"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105000"/>
              </a:lnSpc>
              <a:spcBef>
                <a:spcPct val="45000"/>
              </a:spcBef>
              <a:buClr>
                <a:srgbClr val="00B85C"/>
              </a:buClr>
              <a:buSzPct val="120000"/>
              <a:buFont typeface="Wingdings" pitchFamily="2" charset="2"/>
              <a:buNone/>
            </a:pPr>
            <a:r>
              <a:rPr lang="en-US" altLang="en-US" sz="2500">
                <a:cs typeface="Arial" charset="0"/>
              </a:rPr>
              <a:t>0</a:t>
            </a:r>
          </a:p>
        </p:txBody>
      </p:sp>
      <p:sp>
        <p:nvSpPr>
          <p:cNvPr id="136203" name="Rectangle 11"/>
          <p:cNvSpPr>
            <a:spLocks noChangeArrowheads="1"/>
          </p:cNvSpPr>
          <p:nvPr/>
        </p:nvSpPr>
        <p:spPr bwMode="auto">
          <a:xfrm>
            <a:off x="6334125" y="2062163"/>
            <a:ext cx="1436688"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3716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05000"/>
              </a:lnSpc>
              <a:spcBef>
                <a:spcPct val="45000"/>
              </a:spcBef>
              <a:buClr>
                <a:srgbClr val="00B85C"/>
              </a:buClr>
              <a:buSzPct val="120000"/>
              <a:buFont typeface="Wingdings" pitchFamily="2" charset="2"/>
              <a:buNone/>
            </a:pPr>
            <a:r>
              <a:rPr lang="en-US" altLang="en-US" sz="2500">
                <a:cs typeface="Arial" charset="0"/>
              </a:rPr>
              <a:t>$0 – 9</a:t>
            </a:r>
          </a:p>
        </p:txBody>
      </p:sp>
      <p:sp>
        <p:nvSpPr>
          <p:cNvPr id="136204" name="Rectangle 12"/>
          <p:cNvSpPr>
            <a:spLocks noChangeArrowheads="1"/>
          </p:cNvSpPr>
          <p:nvPr/>
        </p:nvSpPr>
        <p:spPr bwMode="auto">
          <a:xfrm>
            <a:off x="7770813" y="1481138"/>
            <a:ext cx="795337"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105000"/>
              </a:lnSpc>
              <a:spcBef>
                <a:spcPct val="45000"/>
              </a:spcBef>
              <a:buClr>
                <a:srgbClr val="00B85C"/>
              </a:buClr>
              <a:buSzPct val="120000"/>
              <a:buFont typeface="Wingdings" pitchFamily="2" charset="2"/>
              <a:buNone/>
            </a:pPr>
            <a:r>
              <a:rPr lang="en-US" altLang="en-US" sz="2500" b="1" i="1">
                <a:cs typeface="Arial" charset="0"/>
              </a:rPr>
              <a:t>Q</a:t>
            </a:r>
            <a:r>
              <a:rPr lang="en-US" altLang="en-US" sz="2500" b="1" i="1" baseline="30000">
                <a:cs typeface="Arial" charset="0"/>
              </a:rPr>
              <a:t>s</a:t>
            </a:r>
          </a:p>
        </p:txBody>
      </p:sp>
      <p:sp>
        <p:nvSpPr>
          <p:cNvPr id="136205" name="Rectangle 13"/>
          <p:cNvSpPr>
            <a:spLocks noChangeArrowheads="1"/>
          </p:cNvSpPr>
          <p:nvPr/>
        </p:nvSpPr>
        <p:spPr bwMode="auto">
          <a:xfrm>
            <a:off x="6334125" y="1481138"/>
            <a:ext cx="143668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105000"/>
              </a:lnSpc>
              <a:spcBef>
                <a:spcPct val="45000"/>
              </a:spcBef>
              <a:buClr>
                <a:srgbClr val="00B85C"/>
              </a:buClr>
              <a:buSzPct val="120000"/>
              <a:buFont typeface="Wingdings" pitchFamily="2" charset="2"/>
              <a:buNone/>
            </a:pPr>
            <a:r>
              <a:rPr lang="en-US" altLang="en-US" sz="2500" b="1" i="1">
                <a:cs typeface="Arial" charset="0"/>
              </a:rPr>
              <a:t>P</a:t>
            </a:r>
          </a:p>
        </p:txBody>
      </p:sp>
      <p:sp>
        <p:nvSpPr>
          <p:cNvPr id="136206" name="Line 14"/>
          <p:cNvSpPr>
            <a:spLocks noChangeShapeType="1"/>
          </p:cNvSpPr>
          <p:nvPr/>
        </p:nvSpPr>
        <p:spPr bwMode="auto">
          <a:xfrm>
            <a:off x="6334125" y="1481138"/>
            <a:ext cx="2232025"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rIns="0" anchor="ctr"/>
          <a:lstStyle/>
          <a:p>
            <a:endParaRPr lang="en-US"/>
          </a:p>
        </p:txBody>
      </p:sp>
      <p:sp>
        <p:nvSpPr>
          <p:cNvPr id="136207" name="Line 15"/>
          <p:cNvSpPr>
            <a:spLocks noChangeShapeType="1"/>
          </p:cNvSpPr>
          <p:nvPr/>
        </p:nvSpPr>
        <p:spPr bwMode="auto">
          <a:xfrm>
            <a:off x="6334125" y="2062163"/>
            <a:ext cx="22320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rIns="0" anchor="ctr"/>
          <a:lstStyle/>
          <a:p>
            <a:endParaRPr lang="en-US"/>
          </a:p>
        </p:txBody>
      </p:sp>
      <p:sp>
        <p:nvSpPr>
          <p:cNvPr id="136208" name="Line 16"/>
          <p:cNvSpPr>
            <a:spLocks noChangeShapeType="1"/>
          </p:cNvSpPr>
          <p:nvPr/>
        </p:nvSpPr>
        <p:spPr bwMode="auto">
          <a:xfrm>
            <a:off x="6334125" y="4824413"/>
            <a:ext cx="2232025"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rIns="0" anchor="ctr"/>
          <a:lstStyle/>
          <a:p>
            <a:endParaRPr lang="en-US"/>
          </a:p>
        </p:txBody>
      </p:sp>
      <p:sp>
        <p:nvSpPr>
          <p:cNvPr id="136209" name="Line 17"/>
          <p:cNvSpPr>
            <a:spLocks noChangeShapeType="1"/>
          </p:cNvSpPr>
          <p:nvPr/>
        </p:nvSpPr>
        <p:spPr bwMode="auto">
          <a:xfrm>
            <a:off x="6334125" y="1481138"/>
            <a:ext cx="0" cy="3343275"/>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rIns="0" anchor="ctr"/>
          <a:lstStyle/>
          <a:p>
            <a:endParaRPr lang="en-US"/>
          </a:p>
        </p:txBody>
      </p:sp>
      <p:sp>
        <p:nvSpPr>
          <p:cNvPr id="136210" name="Line 18"/>
          <p:cNvSpPr>
            <a:spLocks noChangeShapeType="1"/>
          </p:cNvSpPr>
          <p:nvPr/>
        </p:nvSpPr>
        <p:spPr bwMode="auto">
          <a:xfrm>
            <a:off x="7770813" y="1481138"/>
            <a:ext cx="0" cy="33432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rIns="0" anchor="ctr"/>
          <a:lstStyle/>
          <a:p>
            <a:endParaRPr lang="en-US"/>
          </a:p>
        </p:txBody>
      </p:sp>
      <p:sp>
        <p:nvSpPr>
          <p:cNvPr id="136211" name="Line 19"/>
          <p:cNvSpPr>
            <a:spLocks noChangeShapeType="1"/>
          </p:cNvSpPr>
          <p:nvPr/>
        </p:nvSpPr>
        <p:spPr bwMode="auto">
          <a:xfrm>
            <a:off x="8566150" y="1481138"/>
            <a:ext cx="0" cy="3343275"/>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rIns="0" anchor="ctr"/>
          <a:lstStyle/>
          <a:p>
            <a:endParaRPr lang="en-US"/>
          </a:p>
        </p:txBody>
      </p:sp>
      <p:sp>
        <p:nvSpPr>
          <p:cNvPr id="136212" name="Line 20"/>
          <p:cNvSpPr>
            <a:spLocks noChangeShapeType="1"/>
          </p:cNvSpPr>
          <p:nvPr/>
        </p:nvSpPr>
        <p:spPr bwMode="auto">
          <a:xfrm>
            <a:off x="6334125" y="2752725"/>
            <a:ext cx="22320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rIns="0" anchor="ctr"/>
          <a:lstStyle/>
          <a:p>
            <a:endParaRPr lang="en-US"/>
          </a:p>
        </p:txBody>
      </p:sp>
      <p:sp>
        <p:nvSpPr>
          <p:cNvPr id="136213" name="Line 21"/>
          <p:cNvSpPr>
            <a:spLocks noChangeShapeType="1"/>
          </p:cNvSpPr>
          <p:nvPr/>
        </p:nvSpPr>
        <p:spPr bwMode="auto">
          <a:xfrm>
            <a:off x="6334125" y="3443288"/>
            <a:ext cx="22320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rIns="0" anchor="ctr"/>
          <a:lstStyle/>
          <a:p>
            <a:endParaRPr lang="en-US"/>
          </a:p>
        </p:txBody>
      </p:sp>
      <p:sp>
        <p:nvSpPr>
          <p:cNvPr id="136214" name="Line 22"/>
          <p:cNvSpPr>
            <a:spLocks noChangeShapeType="1"/>
          </p:cNvSpPr>
          <p:nvPr/>
        </p:nvSpPr>
        <p:spPr bwMode="auto">
          <a:xfrm>
            <a:off x="6334125" y="4133850"/>
            <a:ext cx="22320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rIns="0" anchor="ctr"/>
          <a:lstStyle/>
          <a:p>
            <a:endParaRPr lang="en-US"/>
          </a:p>
        </p:txBody>
      </p:sp>
      <p:sp>
        <p:nvSpPr>
          <p:cNvPr id="136232" name="Text Box 40"/>
          <p:cNvSpPr txBox="1">
            <a:spLocks noChangeArrowheads="1"/>
          </p:cNvSpPr>
          <p:nvPr/>
        </p:nvSpPr>
        <p:spPr bwMode="auto">
          <a:xfrm>
            <a:off x="969963" y="1828800"/>
            <a:ext cx="438308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05000"/>
              </a:lnSpc>
              <a:spcBef>
                <a:spcPct val="50000"/>
              </a:spcBef>
            </a:pPr>
            <a:r>
              <a:rPr lang="en-US" altLang="en-US" sz="2700">
                <a:cs typeface="Arial" charset="0"/>
              </a:rPr>
              <a:t>Derive the supply schedule from the cost data:</a:t>
            </a:r>
          </a:p>
        </p:txBody>
      </p:sp>
      <p:graphicFrame>
        <p:nvGraphicFramePr>
          <p:cNvPr id="136250" name="Group 58"/>
          <p:cNvGraphicFramePr>
            <a:graphicFrameLocks noGrp="1"/>
          </p:cNvGraphicFramePr>
          <p:nvPr/>
        </p:nvGraphicFramePr>
        <p:xfrm>
          <a:off x="631825" y="3863975"/>
          <a:ext cx="2433638" cy="2346326"/>
        </p:xfrm>
        <a:graphic>
          <a:graphicData uri="http://schemas.openxmlformats.org/drawingml/2006/table">
            <a:tbl>
              <a:tblPr/>
              <a:tblGrid>
                <a:gridCol w="1385888"/>
                <a:gridCol w="1047750"/>
              </a:tblGrid>
              <a:tr h="587375">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1" u="none" strike="noStrike" cap="none" normalizeH="0" baseline="0" smtClean="0">
                          <a:ln>
                            <a:noFill/>
                          </a:ln>
                          <a:solidFill>
                            <a:schemeClr val="tx1"/>
                          </a:solidFill>
                          <a:effectLst/>
                          <a:latin typeface="Arial" charset="0"/>
                        </a:rPr>
                        <a:t>name</a:t>
                      </a:r>
                    </a:p>
                  </a:txBody>
                  <a:tcPr marL="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1" u="none" strike="noStrike" cap="none" normalizeH="0" baseline="0" smtClean="0">
                          <a:ln>
                            <a:noFill/>
                          </a:ln>
                          <a:solidFill>
                            <a:schemeClr val="tx1"/>
                          </a:solidFill>
                          <a:effectLst/>
                          <a:latin typeface="Arial" charset="0"/>
                        </a:rPr>
                        <a:t>cost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85788">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Jack</a:t>
                      </a:r>
                    </a:p>
                  </a:txBody>
                  <a:tcPr marL="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$10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87375">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Janet</a:t>
                      </a:r>
                    </a:p>
                  </a:txBody>
                  <a:tcPr marL="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20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85788">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Chrissy</a:t>
                      </a:r>
                    </a:p>
                  </a:txBody>
                  <a:tcPr marL="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35</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6232"/>
                                        </p:tgtEl>
                                        <p:attrNameLst>
                                          <p:attrName>style.visibility</p:attrName>
                                        </p:attrNameLst>
                                      </p:cBhvr>
                                      <p:to>
                                        <p:strVal val="visible"/>
                                      </p:to>
                                    </p:set>
                                    <p:animEffect transition="in" filter="wipe(left)">
                                      <p:cBhvr>
                                        <p:cTn id="7" dur="500"/>
                                        <p:tgtEl>
                                          <p:spTgt spid="136232"/>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36206"/>
                                        </p:tgtEl>
                                        <p:attrNameLst>
                                          <p:attrName>style.visibility</p:attrName>
                                        </p:attrNameLst>
                                      </p:cBhvr>
                                      <p:to>
                                        <p:strVal val="visible"/>
                                      </p:to>
                                    </p:set>
                                    <p:animEffect transition="in" filter="dissolve">
                                      <p:cBhvr>
                                        <p:cTn id="11" dur="500"/>
                                        <p:tgtEl>
                                          <p:spTgt spid="136206"/>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136207"/>
                                        </p:tgtEl>
                                        <p:attrNameLst>
                                          <p:attrName>style.visibility</p:attrName>
                                        </p:attrNameLst>
                                      </p:cBhvr>
                                      <p:to>
                                        <p:strVal val="visible"/>
                                      </p:to>
                                    </p:set>
                                    <p:animEffect transition="in" filter="dissolve">
                                      <p:cBhvr>
                                        <p:cTn id="14" dur="500"/>
                                        <p:tgtEl>
                                          <p:spTgt spid="136207"/>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136208"/>
                                        </p:tgtEl>
                                        <p:attrNameLst>
                                          <p:attrName>style.visibility</p:attrName>
                                        </p:attrNameLst>
                                      </p:cBhvr>
                                      <p:to>
                                        <p:strVal val="visible"/>
                                      </p:to>
                                    </p:set>
                                    <p:animEffect transition="in" filter="dissolve">
                                      <p:cBhvr>
                                        <p:cTn id="17" dur="500"/>
                                        <p:tgtEl>
                                          <p:spTgt spid="136208"/>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136209"/>
                                        </p:tgtEl>
                                        <p:attrNameLst>
                                          <p:attrName>style.visibility</p:attrName>
                                        </p:attrNameLst>
                                      </p:cBhvr>
                                      <p:to>
                                        <p:strVal val="visible"/>
                                      </p:to>
                                    </p:set>
                                    <p:animEffect transition="in" filter="dissolve">
                                      <p:cBhvr>
                                        <p:cTn id="20" dur="500"/>
                                        <p:tgtEl>
                                          <p:spTgt spid="136209"/>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36210"/>
                                        </p:tgtEl>
                                        <p:attrNameLst>
                                          <p:attrName>style.visibility</p:attrName>
                                        </p:attrNameLst>
                                      </p:cBhvr>
                                      <p:to>
                                        <p:strVal val="visible"/>
                                      </p:to>
                                    </p:set>
                                    <p:animEffect transition="in" filter="dissolve">
                                      <p:cBhvr>
                                        <p:cTn id="23" dur="500"/>
                                        <p:tgtEl>
                                          <p:spTgt spid="136210"/>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36211"/>
                                        </p:tgtEl>
                                        <p:attrNameLst>
                                          <p:attrName>style.visibility</p:attrName>
                                        </p:attrNameLst>
                                      </p:cBhvr>
                                      <p:to>
                                        <p:strVal val="visible"/>
                                      </p:to>
                                    </p:set>
                                    <p:animEffect transition="in" filter="dissolve">
                                      <p:cBhvr>
                                        <p:cTn id="26" dur="500"/>
                                        <p:tgtEl>
                                          <p:spTgt spid="136211"/>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136212"/>
                                        </p:tgtEl>
                                        <p:attrNameLst>
                                          <p:attrName>style.visibility</p:attrName>
                                        </p:attrNameLst>
                                      </p:cBhvr>
                                      <p:to>
                                        <p:strVal val="visible"/>
                                      </p:to>
                                    </p:set>
                                    <p:animEffect transition="in" filter="dissolve">
                                      <p:cBhvr>
                                        <p:cTn id="29" dur="500"/>
                                        <p:tgtEl>
                                          <p:spTgt spid="136212"/>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136213"/>
                                        </p:tgtEl>
                                        <p:attrNameLst>
                                          <p:attrName>style.visibility</p:attrName>
                                        </p:attrNameLst>
                                      </p:cBhvr>
                                      <p:to>
                                        <p:strVal val="visible"/>
                                      </p:to>
                                    </p:set>
                                    <p:animEffect transition="in" filter="dissolve">
                                      <p:cBhvr>
                                        <p:cTn id="32" dur="500"/>
                                        <p:tgtEl>
                                          <p:spTgt spid="136213"/>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136214"/>
                                        </p:tgtEl>
                                        <p:attrNameLst>
                                          <p:attrName>style.visibility</p:attrName>
                                        </p:attrNameLst>
                                      </p:cBhvr>
                                      <p:to>
                                        <p:strVal val="visible"/>
                                      </p:to>
                                    </p:set>
                                    <p:animEffect transition="in" filter="dissolve">
                                      <p:cBhvr>
                                        <p:cTn id="35" dur="500"/>
                                        <p:tgtEl>
                                          <p:spTgt spid="136214"/>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136205"/>
                                        </p:tgtEl>
                                        <p:attrNameLst>
                                          <p:attrName>style.visibility</p:attrName>
                                        </p:attrNameLst>
                                      </p:cBhvr>
                                      <p:to>
                                        <p:strVal val="visible"/>
                                      </p:to>
                                    </p:set>
                                    <p:animEffect transition="in" filter="dissolve">
                                      <p:cBhvr>
                                        <p:cTn id="38" dur="500"/>
                                        <p:tgtEl>
                                          <p:spTgt spid="136205"/>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136204"/>
                                        </p:tgtEl>
                                        <p:attrNameLst>
                                          <p:attrName>style.visibility</p:attrName>
                                        </p:attrNameLst>
                                      </p:cBhvr>
                                      <p:to>
                                        <p:strVal val="visible"/>
                                      </p:to>
                                    </p:set>
                                    <p:animEffect transition="in" filter="dissolve">
                                      <p:cBhvr>
                                        <p:cTn id="41" dur="500"/>
                                        <p:tgtEl>
                                          <p:spTgt spid="136204"/>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136203"/>
                                        </p:tgtEl>
                                        <p:attrNameLst>
                                          <p:attrName>style.visibility</p:attrName>
                                        </p:attrNameLst>
                                      </p:cBhvr>
                                      <p:to>
                                        <p:strVal val="visible"/>
                                      </p:to>
                                    </p:set>
                                    <p:animEffect transition="in" filter="dissolve">
                                      <p:cBhvr>
                                        <p:cTn id="44" dur="500"/>
                                        <p:tgtEl>
                                          <p:spTgt spid="136203"/>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136201"/>
                                        </p:tgtEl>
                                        <p:attrNameLst>
                                          <p:attrName>style.visibility</p:attrName>
                                        </p:attrNameLst>
                                      </p:cBhvr>
                                      <p:to>
                                        <p:strVal val="visible"/>
                                      </p:to>
                                    </p:set>
                                    <p:animEffect transition="in" filter="dissolve">
                                      <p:cBhvr>
                                        <p:cTn id="47" dur="500"/>
                                        <p:tgtEl>
                                          <p:spTgt spid="136201"/>
                                        </p:tgtEl>
                                      </p:cBhvr>
                                    </p:animEffect>
                                  </p:childTnLst>
                                </p:cTn>
                              </p:par>
                              <p:par>
                                <p:cTn id="48" presetID="9" presetClass="entr" presetSubtype="0" fill="hold" grpId="0" nodeType="withEffect">
                                  <p:stCondLst>
                                    <p:cond delay="0"/>
                                  </p:stCondLst>
                                  <p:childTnLst>
                                    <p:set>
                                      <p:cBhvr>
                                        <p:cTn id="49" dur="1" fill="hold">
                                          <p:stCondLst>
                                            <p:cond delay="0"/>
                                          </p:stCondLst>
                                        </p:cTn>
                                        <p:tgtEl>
                                          <p:spTgt spid="136199"/>
                                        </p:tgtEl>
                                        <p:attrNameLst>
                                          <p:attrName>style.visibility</p:attrName>
                                        </p:attrNameLst>
                                      </p:cBhvr>
                                      <p:to>
                                        <p:strVal val="visible"/>
                                      </p:to>
                                    </p:set>
                                    <p:animEffect transition="in" filter="dissolve">
                                      <p:cBhvr>
                                        <p:cTn id="50" dur="500"/>
                                        <p:tgtEl>
                                          <p:spTgt spid="136199"/>
                                        </p:tgtEl>
                                      </p:cBhvr>
                                    </p:animEffect>
                                  </p:childTnLst>
                                </p:cTn>
                              </p:par>
                              <p:par>
                                <p:cTn id="51" presetID="9" presetClass="entr" presetSubtype="0" fill="hold" grpId="0" nodeType="withEffect">
                                  <p:stCondLst>
                                    <p:cond delay="0"/>
                                  </p:stCondLst>
                                  <p:childTnLst>
                                    <p:set>
                                      <p:cBhvr>
                                        <p:cTn id="52" dur="1" fill="hold">
                                          <p:stCondLst>
                                            <p:cond delay="0"/>
                                          </p:stCondLst>
                                        </p:cTn>
                                        <p:tgtEl>
                                          <p:spTgt spid="136197"/>
                                        </p:tgtEl>
                                        <p:attrNameLst>
                                          <p:attrName>style.visibility</p:attrName>
                                        </p:attrNameLst>
                                      </p:cBhvr>
                                      <p:to>
                                        <p:strVal val="visible"/>
                                      </p:to>
                                    </p:set>
                                    <p:animEffect transition="in" filter="dissolve">
                                      <p:cBhvr>
                                        <p:cTn id="53" dur="500"/>
                                        <p:tgtEl>
                                          <p:spTgt spid="136197"/>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136202"/>
                                        </p:tgtEl>
                                        <p:attrNameLst>
                                          <p:attrName>style.visibility</p:attrName>
                                        </p:attrNameLst>
                                      </p:cBhvr>
                                      <p:to>
                                        <p:strVal val="visible"/>
                                      </p:to>
                                    </p:set>
                                    <p:animEffect transition="in" filter="wipe(left)">
                                      <p:cBhvr>
                                        <p:cTn id="58" dur="500"/>
                                        <p:tgtEl>
                                          <p:spTgt spid="136202"/>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136200"/>
                                        </p:tgtEl>
                                        <p:attrNameLst>
                                          <p:attrName>style.visibility</p:attrName>
                                        </p:attrNameLst>
                                      </p:cBhvr>
                                      <p:to>
                                        <p:strVal val="visible"/>
                                      </p:to>
                                    </p:set>
                                    <p:animEffect transition="in" filter="wipe(left)">
                                      <p:cBhvr>
                                        <p:cTn id="63" dur="500"/>
                                        <p:tgtEl>
                                          <p:spTgt spid="136200"/>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136198"/>
                                        </p:tgtEl>
                                        <p:attrNameLst>
                                          <p:attrName>style.visibility</p:attrName>
                                        </p:attrNameLst>
                                      </p:cBhvr>
                                      <p:to>
                                        <p:strVal val="visible"/>
                                      </p:to>
                                    </p:set>
                                    <p:animEffect transition="in" filter="wipe(left)">
                                      <p:cBhvr>
                                        <p:cTn id="68" dur="500"/>
                                        <p:tgtEl>
                                          <p:spTgt spid="136198"/>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136196"/>
                                        </p:tgtEl>
                                        <p:attrNameLst>
                                          <p:attrName>style.visibility</p:attrName>
                                        </p:attrNameLst>
                                      </p:cBhvr>
                                      <p:to>
                                        <p:strVal val="visible"/>
                                      </p:to>
                                    </p:set>
                                    <p:animEffect transition="in" filter="wipe(left)">
                                      <p:cBhvr>
                                        <p:cTn id="73" dur="500"/>
                                        <p:tgtEl>
                                          <p:spTgt spid="136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6" grpId="0"/>
      <p:bldP spid="136197" grpId="0"/>
      <p:bldP spid="136198" grpId="0"/>
      <p:bldP spid="136199" grpId="0"/>
      <p:bldP spid="136200" grpId="0"/>
      <p:bldP spid="136201" grpId="0"/>
      <p:bldP spid="136202" grpId="0"/>
      <p:bldP spid="136203" grpId="0"/>
      <p:bldP spid="136204" grpId="0"/>
      <p:bldP spid="136205" grpId="0"/>
      <p:bldP spid="136206" grpId="0" animBg="1"/>
      <p:bldP spid="136207" grpId="0" animBg="1"/>
      <p:bldP spid="136208" grpId="0" animBg="1"/>
      <p:bldP spid="136209" grpId="0" animBg="1"/>
      <p:bldP spid="136210" grpId="0" animBg="1"/>
      <p:bldP spid="136211" grpId="0" animBg="1"/>
      <p:bldP spid="136212" grpId="0" animBg="1"/>
      <p:bldP spid="136213" grpId="0" animBg="1"/>
      <p:bldP spid="136214" grpId="0" animBg="1"/>
      <p:bldP spid="136232"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1"/>
          <p:cNvSpPr>
            <a:spLocks noGrp="1"/>
          </p:cNvSpPr>
          <p:nvPr>
            <p:ph type="ftr" sz="quarter" idx="10"/>
          </p:nvPr>
        </p:nvSpPr>
        <p:spPr/>
        <p:txBody>
          <a:bodyPr/>
          <a:lstStyle/>
          <a:p>
            <a:r>
              <a:rPr lang="en-US" altLang="en-US" dirty="0"/>
              <a:t>CONSUMERS, PRODUCERS, AND THE EFFICIENCY OF MARKETS</a:t>
            </a:r>
          </a:p>
        </p:txBody>
      </p:sp>
      <p:sp>
        <p:nvSpPr>
          <p:cNvPr id="5" name="Slide Number Placeholder 2"/>
          <p:cNvSpPr>
            <a:spLocks noGrp="1"/>
          </p:cNvSpPr>
          <p:nvPr>
            <p:ph type="sldNum" sz="quarter" idx="11"/>
          </p:nvPr>
        </p:nvSpPr>
        <p:spPr/>
        <p:txBody>
          <a:bodyPr/>
          <a:lstStyle/>
          <a:p>
            <a:fld id="{66BC677C-437B-4E9F-B7AA-993A67447A04}" type="slidenum">
              <a:rPr lang="en-US" altLang="en-US"/>
              <a:pPr/>
              <a:t>1</a:t>
            </a:fld>
            <a:endParaRPr lang="en-US" altLang="en-US"/>
          </a:p>
        </p:txBody>
      </p:sp>
      <p:sp>
        <p:nvSpPr>
          <p:cNvPr id="53250" name="Rectangle 2"/>
          <p:cNvSpPr>
            <a:spLocks noGrp="1" noChangeArrowheads="1"/>
          </p:cNvSpPr>
          <p:nvPr>
            <p:ph type="title" idx="4294967295"/>
          </p:nvPr>
        </p:nvSpPr>
        <p:spPr/>
        <p:txBody>
          <a:bodyPr/>
          <a:lstStyle/>
          <a:p>
            <a:r>
              <a:rPr lang="en-US" altLang="en-US"/>
              <a:t>Welfare Economics</a:t>
            </a:r>
          </a:p>
        </p:txBody>
      </p:sp>
      <p:sp>
        <p:nvSpPr>
          <p:cNvPr id="282627" name="Rectangle 3"/>
          <p:cNvSpPr>
            <a:spLocks noGrp="1" noChangeArrowheads="1"/>
          </p:cNvSpPr>
          <p:nvPr>
            <p:ph type="body" idx="4294967295"/>
          </p:nvPr>
        </p:nvSpPr>
        <p:spPr/>
        <p:txBody>
          <a:bodyPr/>
          <a:lstStyle/>
          <a:p>
            <a:r>
              <a:rPr lang="en-US" altLang="en-US"/>
              <a:t>Recall, the </a:t>
            </a:r>
            <a:r>
              <a:rPr lang="en-US" altLang="en-US" b="1">
                <a:solidFill>
                  <a:srgbClr val="800080"/>
                </a:solidFill>
              </a:rPr>
              <a:t>allocation of resources</a:t>
            </a:r>
            <a:r>
              <a:rPr lang="en-US" altLang="en-US"/>
              <a:t> refers to:</a:t>
            </a:r>
          </a:p>
          <a:p>
            <a:pPr lvl="1"/>
            <a:r>
              <a:rPr lang="en-US" altLang="en-US"/>
              <a:t>how much of each good is produced</a:t>
            </a:r>
          </a:p>
          <a:p>
            <a:pPr lvl="1"/>
            <a:r>
              <a:rPr lang="en-US" altLang="en-US"/>
              <a:t>which producers produce it</a:t>
            </a:r>
          </a:p>
          <a:p>
            <a:pPr lvl="1"/>
            <a:r>
              <a:rPr lang="en-US" altLang="en-US"/>
              <a:t>which consumers consume it</a:t>
            </a:r>
          </a:p>
          <a:p>
            <a:r>
              <a:rPr lang="en-US" altLang="en-US" b="1">
                <a:solidFill>
                  <a:srgbClr val="CC0000"/>
                </a:solidFill>
              </a:rPr>
              <a:t>Welfare economics</a:t>
            </a:r>
            <a:r>
              <a:rPr lang="en-US" altLang="en-US"/>
              <a:t> studies </a:t>
            </a:r>
            <a:r>
              <a:rPr lang="en-US" altLang="en-US" u="sng"/>
              <a:t>how</a:t>
            </a:r>
            <a:r>
              <a:rPr lang="en-US" altLang="en-US"/>
              <a:t> the allocation of resources affects economic well-being.</a:t>
            </a:r>
          </a:p>
          <a:p>
            <a:r>
              <a:rPr lang="en-US" altLang="en-US"/>
              <a:t>First, we look at the well-being of consumers.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2627">
                                            <p:txEl>
                                              <p:pRg st="0" end="0"/>
                                            </p:txEl>
                                          </p:spTgt>
                                        </p:tgtEl>
                                        <p:attrNameLst>
                                          <p:attrName>style.visibility</p:attrName>
                                        </p:attrNameLst>
                                      </p:cBhvr>
                                      <p:to>
                                        <p:strVal val="visible"/>
                                      </p:to>
                                    </p:set>
                                    <p:animEffect transition="in" filter="wipe(left)">
                                      <p:cBhvr>
                                        <p:cTn id="7" dur="500"/>
                                        <p:tgtEl>
                                          <p:spTgt spid="28262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82627">
                                            <p:txEl>
                                              <p:pRg st="1" end="1"/>
                                            </p:txEl>
                                          </p:spTgt>
                                        </p:tgtEl>
                                        <p:attrNameLst>
                                          <p:attrName>style.visibility</p:attrName>
                                        </p:attrNameLst>
                                      </p:cBhvr>
                                      <p:to>
                                        <p:strVal val="visible"/>
                                      </p:to>
                                    </p:set>
                                    <p:animEffect transition="in" filter="wipe(left)">
                                      <p:cBhvr>
                                        <p:cTn id="10" dur="500"/>
                                        <p:tgtEl>
                                          <p:spTgt spid="282627">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82627">
                                            <p:txEl>
                                              <p:pRg st="2" end="2"/>
                                            </p:txEl>
                                          </p:spTgt>
                                        </p:tgtEl>
                                        <p:attrNameLst>
                                          <p:attrName>style.visibility</p:attrName>
                                        </p:attrNameLst>
                                      </p:cBhvr>
                                      <p:to>
                                        <p:strVal val="visible"/>
                                      </p:to>
                                    </p:set>
                                    <p:animEffect transition="in" filter="wipe(left)">
                                      <p:cBhvr>
                                        <p:cTn id="13" dur="500"/>
                                        <p:tgtEl>
                                          <p:spTgt spid="282627">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82627">
                                            <p:txEl>
                                              <p:pRg st="3" end="3"/>
                                            </p:txEl>
                                          </p:spTgt>
                                        </p:tgtEl>
                                        <p:attrNameLst>
                                          <p:attrName>style.visibility</p:attrName>
                                        </p:attrNameLst>
                                      </p:cBhvr>
                                      <p:to>
                                        <p:strVal val="visible"/>
                                      </p:to>
                                    </p:set>
                                    <p:animEffect transition="in" filter="wipe(left)">
                                      <p:cBhvr>
                                        <p:cTn id="16" dur="500"/>
                                        <p:tgtEl>
                                          <p:spTgt spid="282627">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82627">
                                            <p:txEl>
                                              <p:pRg st="4" end="4"/>
                                            </p:txEl>
                                          </p:spTgt>
                                        </p:tgtEl>
                                        <p:attrNameLst>
                                          <p:attrName>style.visibility</p:attrName>
                                        </p:attrNameLst>
                                      </p:cBhvr>
                                      <p:to>
                                        <p:strVal val="visible"/>
                                      </p:to>
                                    </p:set>
                                    <p:animEffect transition="in" filter="wipe(left)">
                                      <p:cBhvr>
                                        <p:cTn id="21" dur="500"/>
                                        <p:tgtEl>
                                          <p:spTgt spid="282627">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82627">
                                            <p:txEl>
                                              <p:pRg st="5" end="5"/>
                                            </p:txEl>
                                          </p:spTgt>
                                        </p:tgtEl>
                                        <p:attrNameLst>
                                          <p:attrName>style.visibility</p:attrName>
                                        </p:attrNameLst>
                                      </p:cBhvr>
                                      <p:to>
                                        <p:strVal val="visible"/>
                                      </p:to>
                                    </p:set>
                                    <p:animEffect transition="in" filter="wipe(left)">
                                      <p:cBhvr>
                                        <p:cTn id="26" dur="500"/>
                                        <p:tgtEl>
                                          <p:spTgt spid="2826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ooter Placeholder 1"/>
          <p:cNvSpPr>
            <a:spLocks noGrp="1"/>
          </p:cNvSpPr>
          <p:nvPr>
            <p:ph type="ftr" sz="quarter" idx="10"/>
          </p:nvPr>
        </p:nvSpPr>
        <p:spPr/>
        <p:txBody>
          <a:bodyPr/>
          <a:lstStyle/>
          <a:p>
            <a:r>
              <a:rPr lang="en-US" altLang="en-US"/>
              <a:t>CONSUMERS, PRODUCERS, AND THE EFFICIENCY OF MARKETS</a:t>
            </a:r>
          </a:p>
        </p:txBody>
      </p:sp>
      <p:sp>
        <p:nvSpPr>
          <p:cNvPr id="25" name="Slide Number Placeholder 2"/>
          <p:cNvSpPr>
            <a:spLocks noGrp="1"/>
          </p:cNvSpPr>
          <p:nvPr>
            <p:ph type="sldNum" sz="quarter" idx="11"/>
          </p:nvPr>
        </p:nvSpPr>
        <p:spPr/>
        <p:txBody>
          <a:bodyPr/>
          <a:lstStyle/>
          <a:p>
            <a:fld id="{E1E19C9A-FE68-4F4D-A67C-11AFB2FF0A98}" type="slidenum">
              <a:rPr lang="en-US" altLang="en-US"/>
              <a:pPr/>
              <a:t>19</a:t>
            </a:fld>
            <a:endParaRPr lang="en-US" altLang="en-US"/>
          </a:p>
        </p:txBody>
      </p:sp>
      <p:sp>
        <p:nvSpPr>
          <p:cNvPr id="90114" name="Rectangle 3"/>
          <p:cNvSpPr>
            <a:spLocks noGrp="1" noChangeArrowheads="1"/>
          </p:cNvSpPr>
          <p:nvPr>
            <p:ph type="title" idx="4294967295"/>
          </p:nvPr>
        </p:nvSpPr>
        <p:spPr>
          <a:xfrm>
            <a:off x="457200" y="230188"/>
            <a:ext cx="8229600" cy="649287"/>
          </a:xfrm>
        </p:spPr>
        <p:txBody>
          <a:bodyPr/>
          <a:lstStyle/>
          <a:p>
            <a:r>
              <a:rPr lang="en-US" altLang="en-US" sz="3600"/>
              <a:t>Cost and the Supply Curve</a:t>
            </a:r>
          </a:p>
        </p:txBody>
      </p:sp>
      <p:grpSp>
        <p:nvGrpSpPr>
          <p:cNvPr id="2" name="Group 43"/>
          <p:cNvGrpSpPr>
            <a:grpSpLocks/>
          </p:cNvGrpSpPr>
          <p:nvPr/>
        </p:nvGrpSpPr>
        <p:grpSpPr bwMode="auto">
          <a:xfrm>
            <a:off x="214313" y="979488"/>
            <a:ext cx="4548187" cy="5254625"/>
            <a:chOff x="135" y="617"/>
            <a:chExt cx="2865" cy="3310"/>
          </a:xfrm>
        </p:grpSpPr>
        <p:graphicFrame>
          <p:nvGraphicFramePr>
            <p:cNvPr id="90116" name="Object 2"/>
            <p:cNvGraphicFramePr>
              <a:graphicFrameLocks noChangeAspect="1"/>
            </p:cNvGraphicFramePr>
            <p:nvPr/>
          </p:nvGraphicFramePr>
          <p:xfrm>
            <a:off x="135" y="651"/>
            <a:ext cx="2865" cy="3276"/>
          </p:xfrm>
          <a:graphic>
            <a:graphicData uri="http://schemas.openxmlformats.org/presentationml/2006/ole">
              <mc:AlternateContent xmlns:mc="http://schemas.openxmlformats.org/markup-compatibility/2006">
                <mc:Choice xmlns:v="urn:schemas-microsoft-com:vml" Requires="v">
                  <p:oleObj spid="_x0000_s90156" name="Chart" r:id="rId4" imgW="2781181" imgH="3181231" progId="Excel.Chart.8">
                    <p:embed/>
                  </p:oleObj>
                </mc:Choice>
                <mc:Fallback>
                  <p:oleObj name="Chart" r:id="rId4" imgW="2781181" imgH="3181231" progId="Excel.Char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 y="651"/>
                          <a:ext cx="2865" cy="3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0117" name="Text Box 4"/>
            <p:cNvSpPr txBox="1">
              <a:spLocks noChangeArrowheads="1"/>
            </p:cNvSpPr>
            <p:nvPr/>
          </p:nvSpPr>
          <p:spPr bwMode="auto">
            <a:xfrm>
              <a:off x="735" y="617"/>
              <a:ext cx="254" cy="32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800" b="1" i="1">
                  <a:cs typeface="Arial" charset="0"/>
                </a:rPr>
                <a:t>P</a:t>
              </a:r>
            </a:p>
          </p:txBody>
        </p:sp>
        <p:sp>
          <p:nvSpPr>
            <p:cNvPr id="90118" name="Text Box 5"/>
            <p:cNvSpPr txBox="1">
              <a:spLocks noChangeArrowheads="1"/>
            </p:cNvSpPr>
            <p:nvPr/>
          </p:nvSpPr>
          <p:spPr bwMode="auto">
            <a:xfrm>
              <a:off x="2694" y="3200"/>
              <a:ext cx="299" cy="32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800" b="1" i="1">
                  <a:cs typeface="Arial" charset="0"/>
                </a:rPr>
                <a:t>Q</a:t>
              </a:r>
            </a:p>
          </p:txBody>
        </p:sp>
      </p:grpSp>
      <p:grpSp>
        <p:nvGrpSpPr>
          <p:cNvPr id="3" name="Group 42"/>
          <p:cNvGrpSpPr>
            <a:grpSpLocks/>
          </p:cNvGrpSpPr>
          <p:nvPr/>
        </p:nvGrpSpPr>
        <p:grpSpPr bwMode="auto">
          <a:xfrm>
            <a:off x="1341438" y="1497013"/>
            <a:ext cx="2444750" cy="3832225"/>
            <a:chOff x="845" y="943"/>
            <a:chExt cx="1540" cy="2414"/>
          </a:xfrm>
        </p:grpSpPr>
        <p:sp>
          <p:nvSpPr>
            <p:cNvPr id="90120" name="Line 6"/>
            <p:cNvSpPr>
              <a:spLocks noChangeShapeType="1"/>
            </p:cNvSpPr>
            <p:nvPr/>
          </p:nvSpPr>
          <p:spPr bwMode="auto">
            <a:xfrm flipV="1">
              <a:off x="1372" y="2231"/>
              <a:ext cx="0" cy="580"/>
            </a:xfrm>
            <a:prstGeom prst="line">
              <a:avLst/>
            </a:prstGeom>
            <a:noFill/>
            <a:ln w="5715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21" name="Line 7"/>
            <p:cNvSpPr>
              <a:spLocks noChangeShapeType="1"/>
            </p:cNvSpPr>
            <p:nvPr/>
          </p:nvSpPr>
          <p:spPr bwMode="auto">
            <a:xfrm flipV="1">
              <a:off x="1883" y="1383"/>
              <a:ext cx="0" cy="861"/>
            </a:xfrm>
            <a:prstGeom prst="line">
              <a:avLst/>
            </a:prstGeom>
            <a:noFill/>
            <a:ln w="5715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22" name="Line 8"/>
            <p:cNvSpPr>
              <a:spLocks noChangeShapeType="1"/>
            </p:cNvSpPr>
            <p:nvPr/>
          </p:nvSpPr>
          <p:spPr bwMode="auto">
            <a:xfrm>
              <a:off x="845" y="2793"/>
              <a:ext cx="531" cy="0"/>
            </a:xfrm>
            <a:prstGeom prst="line">
              <a:avLst/>
            </a:prstGeom>
            <a:noFill/>
            <a:ln w="5715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23" name="Line 9"/>
            <p:cNvSpPr>
              <a:spLocks noChangeShapeType="1"/>
            </p:cNvSpPr>
            <p:nvPr/>
          </p:nvSpPr>
          <p:spPr bwMode="auto">
            <a:xfrm flipV="1">
              <a:off x="862" y="2800"/>
              <a:ext cx="0" cy="557"/>
            </a:xfrm>
            <a:prstGeom prst="line">
              <a:avLst/>
            </a:prstGeom>
            <a:noFill/>
            <a:ln w="5715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24" name="Line 10"/>
            <p:cNvSpPr>
              <a:spLocks noChangeShapeType="1"/>
            </p:cNvSpPr>
            <p:nvPr/>
          </p:nvSpPr>
          <p:spPr bwMode="auto">
            <a:xfrm>
              <a:off x="1355" y="2226"/>
              <a:ext cx="531" cy="0"/>
            </a:xfrm>
            <a:prstGeom prst="line">
              <a:avLst/>
            </a:prstGeom>
            <a:noFill/>
            <a:ln w="5715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25" name="Line 11"/>
            <p:cNvSpPr>
              <a:spLocks noChangeShapeType="1"/>
            </p:cNvSpPr>
            <p:nvPr/>
          </p:nvSpPr>
          <p:spPr bwMode="auto">
            <a:xfrm>
              <a:off x="1866" y="1386"/>
              <a:ext cx="519" cy="0"/>
            </a:xfrm>
            <a:prstGeom prst="line">
              <a:avLst/>
            </a:prstGeom>
            <a:noFill/>
            <a:ln w="5715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0126" name="Line 12"/>
            <p:cNvSpPr>
              <a:spLocks noChangeShapeType="1"/>
            </p:cNvSpPr>
            <p:nvPr/>
          </p:nvSpPr>
          <p:spPr bwMode="auto">
            <a:xfrm flipV="1">
              <a:off x="2383" y="943"/>
              <a:ext cx="0" cy="461"/>
            </a:xfrm>
            <a:prstGeom prst="line">
              <a:avLst/>
            </a:prstGeom>
            <a:noFill/>
            <a:ln w="5715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grpSp>
      <p:graphicFrame>
        <p:nvGraphicFramePr>
          <p:cNvPr id="134157" name="Group 13"/>
          <p:cNvGraphicFramePr>
            <a:graphicFrameLocks noGrp="1"/>
          </p:cNvGraphicFramePr>
          <p:nvPr/>
        </p:nvGraphicFramePr>
        <p:xfrm>
          <a:off x="6334125" y="1481138"/>
          <a:ext cx="2232025" cy="3343277"/>
        </p:xfrm>
        <a:graphic>
          <a:graphicData uri="http://schemas.openxmlformats.org/drawingml/2006/table">
            <a:tbl>
              <a:tblPr/>
              <a:tblGrid>
                <a:gridCol w="1436688"/>
                <a:gridCol w="795337"/>
              </a:tblGrid>
              <a:tr h="581025">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500" b="1" i="1" u="none" strike="noStrike" cap="none" normalizeH="0" baseline="0" smtClean="0">
                          <a:ln>
                            <a:noFill/>
                          </a:ln>
                          <a:solidFill>
                            <a:schemeClr val="tx1"/>
                          </a:solidFill>
                          <a:effectLst/>
                          <a:latin typeface="Arial" charset="0"/>
                        </a:rPr>
                        <a:t>P</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500" b="1" i="1" u="none" strike="noStrike" cap="none" normalizeH="0" baseline="0" smtClean="0">
                          <a:ln>
                            <a:noFill/>
                          </a:ln>
                          <a:solidFill>
                            <a:schemeClr val="tx1"/>
                          </a:solidFill>
                          <a:effectLst/>
                          <a:latin typeface="Arial" charset="0"/>
                        </a:rPr>
                        <a:t>Q</a:t>
                      </a:r>
                      <a:r>
                        <a:rPr kumimoji="0" lang="en-US" altLang="en-US" sz="2500" b="1" i="1" u="none" strike="noStrike" cap="none" normalizeH="0" baseline="30000" smtClean="0">
                          <a:ln>
                            <a:noFill/>
                          </a:ln>
                          <a:solidFill>
                            <a:schemeClr val="tx1"/>
                          </a:solidFill>
                          <a:effectLst/>
                          <a:latin typeface="Arial" charset="0"/>
                        </a:rPr>
                        <a:t>s</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0563">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500" b="0" i="0" u="none" strike="noStrike" cap="none" normalizeH="0" baseline="0" smtClean="0">
                          <a:ln>
                            <a:noFill/>
                          </a:ln>
                          <a:solidFill>
                            <a:schemeClr val="tx1"/>
                          </a:solidFill>
                          <a:effectLst/>
                          <a:latin typeface="Arial" charset="0"/>
                        </a:rPr>
                        <a:t>$0 – 9</a:t>
                      </a:r>
                    </a:p>
                  </a:txBody>
                  <a:tcPr marR="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500" b="0" i="0" u="none" strike="noStrike" cap="none" normalizeH="0" baseline="0" smtClean="0">
                          <a:ln>
                            <a:noFill/>
                          </a:ln>
                          <a:solidFill>
                            <a:schemeClr val="tx1"/>
                          </a:solidFill>
                          <a:effectLst/>
                          <a:latin typeface="Arial" charset="0"/>
                        </a:rPr>
                        <a:t>0</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0563">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500" b="0" i="0" u="none" strike="noStrike" cap="none" normalizeH="0" baseline="0" smtClean="0">
                          <a:ln>
                            <a:noFill/>
                          </a:ln>
                          <a:solidFill>
                            <a:schemeClr val="tx1"/>
                          </a:solidFill>
                          <a:effectLst/>
                          <a:latin typeface="Arial" charset="0"/>
                        </a:rPr>
                        <a:t>10 – 19</a:t>
                      </a:r>
                    </a:p>
                  </a:txBody>
                  <a:tcPr marR="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500" b="0" i="0" u="none" strike="noStrike" cap="none" normalizeH="0" baseline="0" smtClean="0">
                          <a:ln>
                            <a:noFill/>
                          </a:ln>
                          <a:solidFill>
                            <a:schemeClr val="tx1"/>
                          </a:solidFill>
                          <a:effectLst/>
                          <a:latin typeface="Arial" charset="0"/>
                        </a:rPr>
                        <a:t>1</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0563">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500" b="0" i="0" u="none" strike="noStrike" cap="none" normalizeH="0" baseline="0" smtClean="0">
                          <a:ln>
                            <a:noFill/>
                          </a:ln>
                          <a:solidFill>
                            <a:schemeClr val="tx1"/>
                          </a:solidFill>
                          <a:effectLst/>
                          <a:latin typeface="Arial" charset="0"/>
                        </a:rPr>
                        <a:t>20 – 34</a:t>
                      </a:r>
                    </a:p>
                  </a:txBody>
                  <a:tcPr marR="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500" b="0" i="0" u="none" strike="noStrike" cap="none" normalizeH="0" baseline="0" smtClean="0">
                          <a:ln>
                            <a:noFill/>
                          </a:ln>
                          <a:solidFill>
                            <a:schemeClr val="tx1"/>
                          </a:solidFill>
                          <a:effectLst/>
                          <a:latin typeface="Arial" charset="0"/>
                        </a:rPr>
                        <a:t>2</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0563">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500" b="0" i="0" u="none" strike="noStrike" cap="none" normalizeH="0" baseline="0" smtClean="0">
                          <a:ln>
                            <a:noFill/>
                          </a:ln>
                          <a:solidFill>
                            <a:schemeClr val="tx1"/>
                          </a:solidFill>
                          <a:effectLst/>
                          <a:latin typeface="Arial" charset="0"/>
                        </a:rPr>
                        <a:t>35 &amp; up</a:t>
                      </a:r>
                    </a:p>
                  </a:txBody>
                  <a:tcPr marR="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500" b="0" i="0" u="none" strike="noStrike" cap="none" normalizeH="0" baseline="0" smtClean="0">
                          <a:ln>
                            <a:noFill/>
                          </a:ln>
                          <a:solidFill>
                            <a:schemeClr val="tx1"/>
                          </a:solidFill>
                          <a:effectLst/>
                          <a:latin typeface="Arial" charset="0"/>
                        </a:rPr>
                        <a:t>3</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4188" name="AutoShape 44"/>
          <p:cNvSpPr>
            <a:spLocks/>
          </p:cNvSpPr>
          <p:nvPr/>
        </p:nvSpPr>
        <p:spPr bwMode="auto">
          <a:xfrm>
            <a:off x="1408113" y="4452938"/>
            <a:ext cx="182562" cy="866775"/>
          </a:xfrm>
          <a:prstGeom prst="rightBrace">
            <a:avLst>
              <a:gd name="adj1" fmla="val 39565"/>
              <a:gd name="adj2" fmla="val 50000"/>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134189" name="Line 45"/>
          <p:cNvSpPr>
            <a:spLocks noChangeShapeType="1"/>
          </p:cNvSpPr>
          <p:nvPr/>
        </p:nvSpPr>
        <p:spPr bwMode="auto">
          <a:xfrm>
            <a:off x="5684838" y="2433638"/>
            <a:ext cx="739775" cy="0"/>
          </a:xfrm>
          <a:prstGeom prst="line">
            <a:avLst/>
          </a:prstGeom>
          <a:noFill/>
          <a:ln w="76200">
            <a:solidFill>
              <a:srgbClr val="FF00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34190" name="Line 46"/>
          <p:cNvSpPr>
            <a:spLocks noChangeShapeType="1"/>
          </p:cNvSpPr>
          <p:nvPr/>
        </p:nvSpPr>
        <p:spPr bwMode="auto">
          <a:xfrm>
            <a:off x="5686425" y="3108325"/>
            <a:ext cx="739775" cy="0"/>
          </a:xfrm>
          <a:prstGeom prst="line">
            <a:avLst/>
          </a:prstGeom>
          <a:noFill/>
          <a:ln w="76200">
            <a:solidFill>
              <a:srgbClr val="FF00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34191" name="Line 47"/>
          <p:cNvSpPr>
            <a:spLocks noChangeShapeType="1"/>
          </p:cNvSpPr>
          <p:nvPr/>
        </p:nvSpPr>
        <p:spPr bwMode="auto">
          <a:xfrm>
            <a:off x="5680075" y="3840163"/>
            <a:ext cx="739775" cy="0"/>
          </a:xfrm>
          <a:prstGeom prst="line">
            <a:avLst/>
          </a:prstGeom>
          <a:noFill/>
          <a:ln w="76200">
            <a:solidFill>
              <a:srgbClr val="FF00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34192" name="Line 48"/>
          <p:cNvSpPr>
            <a:spLocks noChangeShapeType="1"/>
          </p:cNvSpPr>
          <p:nvPr/>
        </p:nvSpPr>
        <p:spPr bwMode="auto">
          <a:xfrm>
            <a:off x="5680075" y="4508500"/>
            <a:ext cx="739775" cy="0"/>
          </a:xfrm>
          <a:prstGeom prst="line">
            <a:avLst/>
          </a:prstGeom>
          <a:noFill/>
          <a:ln w="76200">
            <a:solidFill>
              <a:srgbClr val="FF00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34193" name="AutoShape 49"/>
          <p:cNvSpPr>
            <a:spLocks/>
          </p:cNvSpPr>
          <p:nvPr/>
        </p:nvSpPr>
        <p:spPr bwMode="auto">
          <a:xfrm>
            <a:off x="2206625" y="3562350"/>
            <a:ext cx="182563" cy="866775"/>
          </a:xfrm>
          <a:prstGeom prst="rightBrace">
            <a:avLst>
              <a:gd name="adj1" fmla="val 39565"/>
              <a:gd name="adj2" fmla="val 50000"/>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134194" name="AutoShape 50"/>
          <p:cNvSpPr>
            <a:spLocks/>
          </p:cNvSpPr>
          <p:nvPr/>
        </p:nvSpPr>
        <p:spPr bwMode="auto">
          <a:xfrm>
            <a:off x="3046413" y="2233613"/>
            <a:ext cx="182562" cy="1303337"/>
          </a:xfrm>
          <a:prstGeom prst="rightBrace">
            <a:avLst>
              <a:gd name="adj1" fmla="val 59493"/>
              <a:gd name="adj2" fmla="val 50000"/>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134195" name="AutoShape 51"/>
          <p:cNvSpPr>
            <a:spLocks/>
          </p:cNvSpPr>
          <p:nvPr/>
        </p:nvSpPr>
        <p:spPr bwMode="auto">
          <a:xfrm>
            <a:off x="3824288" y="1501775"/>
            <a:ext cx="182562" cy="696913"/>
          </a:xfrm>
          <a:prstGeom prst="rightBrace">
            <a:avLst>
              <a:gd name="adj1" fmla="val 31812"/>
              <a:gd name="adj2" fmla="val 50000"/>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3"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upRight)">
                                      <p:cBhvr>
                                        <p:cTn id="12" dur="20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4189"/>
                                        </p:tgtEl>
                                        <p:attrNameLst>
                                          <p:attrName>style.visibility</p:attrName>
                                        </p:attrNameLst>
                                      </p:cBhvr>
                                      <p:to>
                                        <p:strVal val="visible"/>
                                      </p:to>
                                    </p:set>
                                    <p:animEffect transition="in" filter="dissolve">
                                      <p:cBhvr>
                                        <p:cTn id="17" dur="500"/>
                                        <p:tgtEl>
                                          <p:spTgt spid="134189"/>
                                        </p:tgtEl>
                                      </p:cBhvr>
                                    </p:animEffect>
                                  </p:childTnLst>
                                </p:cTn>
                              </p:par>
                              <p:par>
                                <p:cTn id="18" presetID="18" presetClass="entr" presetSubtype="12" fill="hold" grpId="0" nodeType="withEffect">
                                  <p:stCondLst>
                                    <p:cond delay="0"/>
                                  </p:stCondLst>
                                  <p:childTnLst>
                                    <p:set>
                                      <p:cBhvr>
                                        <p:cTn id="19" dur="1" fill="hold">
                                          <p:stCondLst>
                                            <p:cond delay="0"/>
                                          </p:stCondLst>
                                        </p:cTn>
                                        <p:tgtEl>
                                          <p:spTgt spid="134188"/>
                                        </p:tgtEl>
                                        <p:attrNameLst>
                                          <p:attrName>style.visibility</p:attrName>
                                        </p:attrNameLst>
                                      </p:cBhvr>
                                      <p:to>
                                        <p:strVal val="visible"/>
                                      </p:to>
                                    </p:set>
                                    <p:animEffect transition="in" filter="strips(downLeft)">
                                      <p:cBhvr>
                                        <p:cTn id="20" dur="500"/>
                                        <p:tgtEl>
                                          <p:spTgt spid="13418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xit" presetSubtype="0" fill="hold" grpId="1" nodeType="clickEffect">
                                  <p:stCondLst>
                                    <p:cond delay="0"/>
                                  </p:stCondLst>
                                  <p:childTnLst>
                                    <p:animEffect transition="out" filter="dissolve">
                                      <p:cBhvr>
                                        <p:cTn id="24" dur="500"/>
                                        <p:tgtEl>
                                          <p:spTgt spid="134189"/>
                                        </p:tgtEl>
                                      </p:cBhvr>
                                    </p:animEffect>
                                    <p:set>
                                      <p:cBhvr>
                                        <p:cTn id="25" dur="1" fill="hold">
                                          <p:stCondLst>
                                            <p:cond delay="499"/>
                                          </p:stCondLst>
                                        </p:cTn>
                                        <p:tgtEl>
                                          <p:spTgt spid="134189"/>
                                        </p:tgtEl>
                                        <p:attrNameLst>
                                          <p:attrName>style.visibility</p:attrName>
                                        </p:attrNameLst>
                                      </p:cBhvr>
                                      <p:to>
                                        <p:strVal val="hidden"/>
                                      </p:to>
                                    </p:set>
                                  </p:childTnLst>
                                </p:cTn>
                              </p:par>
                              <p:par>
                                <p:cTn id="26" presetID="9" presetClass="exit" presetSubtype="0" fill="hold" grpId="1" nodeType="withEffect">
                                  <p:stCondLst>
                                    <p:cond delay="0"/>
                                  </p:stCondLst>
                                  <p:childTnLst>
                                    <p:animEffect transition="out" filter="dissolve">
                                      <p:cBhvr>
                                        <p:cTn id="27" dur="500"/>
                                        <p:tgtEl>
                                          <p:spTgt spid="134188"/>
                                        </p:tgtEl>
                                      </p:cBhvr>
                                    </p:animEffect>
                                    <p:set>
                                      <p:cBhvr>
                                        <p:cTn id="28" dur="1" fill="hold">
                                          <p:stCondLst>
                                            <p:cond delay="499"/>
                                          </p:stCondLst>
                                        </p:cTn>
                                        <p:tgtEl>
                                          <p:spTgt spid="134188"/>
                                        </p:tgtEl>
                                        <p:attrNameLst>
                                          <p:attrName>style.visibility</p:attrName>
                                        </p:attrNameLst>
                                      </p:cBhvr>
                                      <p:to>
                                        <p:strVal val="hidden"/>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34190"/>
                                        </p:tgtEl>
                                        <p:attrNameLst>
                                          <p:attrName>style.visibility</p:attrName>
                                        </p:attrNameLst>
                                      </p:cBhvr>
                                      <p:to>
                                        <p:strVal val="visible"/>
                                      </p:to>
                                    </p:set>
                                    <p:animEffect transition="in" filter="dissolve">
                                      <p:cBhvr>
                                        <p:cTn id="33" dur="500"/>
                                        <p:tgtEl>
                                          <p:spTgt spid="134190"/>
                                        </p:tgtEl>
                                      </p:cBhvr>
                                    </p:animEffect>
                                  </p:childTnLst>
                                </p:cTn>
                              </p:par>
                              <p:par>
                                <p:cTn id="34" presetID="18" presetClass="entr" presetSubtype="12" fill="hold" grpId="0" nodeType="withEffect">
                                  <p:stCondLst>
                                    <p:cond delay="0"/>
                                  </p:stCondLst>
                                  <p:childTnLst>
                                    <p:set>
                                      <p:cBhvr>
                                        <p:cTn id="35" dur="1" fill="hold">
                                          <p:stCondLst>
                                            <p:cond delay="0"/>
                                          </p:stCondLst>
                                        </p:cTn>
                                        <p:tgtEl>
                                          <p:spTgt spid="134193"/>
                                        </p:tgtEl>
                                        <p:attrNameLst>
                                          <p:attrName>style.visibility</p:attrName>
                                        </p:attrNameLst>
                                      </p:cBhvr>
                                      <p:to>
                                        <p:strVal val="visible"/>
                                      </p:to>
                                    </p:set>
                                    <p:animEffect transition="in" filter="strips(downLeft)">
                                      <p:cBhvr>
                                        <p:cTn id="36" dur="500"/>
                                        <p:tgtEl>
                                          <p:spTgt spid="134193"/>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xit" presetSubtype="0" fill="hold" grpId="1" nodeType="clickEffect">
                                  <p:stCondLst>
                                    <p:cond delay="0"/>
                                  </p:stCondLst>
                                  <p:childTnLst>
                                    <p:animEffect transition="out" filter="dissolve">
                                      <p:cBhvr>
                                        <p:cTn id="40" dur="500"/>
                                        <p:tgtEl>
                                          <p:spTgt spid="134190"/>
                                        </p:tgtEl>
                                      </p:cBhvr>
                                    </p:animEffect>
                                    <p:set>
                                      <p:cBhvr>
                                        <p:cTn id="41" dur="1" fill="hold">
                                          <p:stCondLst>
                                            <p:cond delay="499"/>
                                          </p:stCondLst>
                                        </p:cTn>
                                        <p:tgtEl>
                                          <p:spTgt spid="134190"/>
                                        </p:tgtEl>
                                        <p:attrNameLst>
                                          <p:attrName>style.visibility</p:attrName>
                                        </p:attrNameLst>
                                      </p:cBhvr>
                                      <p:to>
                                        <p:strVal val="hidden"/>
                                      </p:to>
                                    </p:set>
                                  </p:childTnLst>
                                </p:cTn>
                              </p:par>
                              <p:par>
                                <p:cTn id="42" presetID="9" presetClass="exit" presetSubtype="0" fill="hold" grpId="1" nodeType="withEffect">
                                  <p:stCondLst>
                                    <p:cond delay="0"/>
                                  </p:stCondLst>
                                  <p:childTnLst>
                                    <p:animEffect transition="out" filter="dissolve">
                                      <p:cBhvr>
                                        <p:cTn id="43" dur="500"/>
                                        <p:tgtEl>
                                          <p:spTgt spid="134193"/>
                                        </p:tgtEl>
                                      </p:cBhvr>
                                    </p:animEffect>
                                    <p:set>
                                      <p:cBhvr>
                                        <p:cTn id="44" dur="1" fill="hold">
                                          <p:stCondLst>
                                            <p:cond delay="499"/>
                                          </p:stCondLst>
                                        </p:cTn>
                                        <p:tgtEl>
                                          <p:spTgt spid="134193"/>
                                        </p:tgtEl>
                                        <p:attrNameLst>
                                          <p:attrName>style.visibility</p:attrName>
                                        </p:attrNameLst>
                                      </p:cBhvr>
                                      <p:to>
                                        <p:strVal val="hidden"/>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134191"/>
                                        </p:tgtEl>
                                        <p:attrNameLst>
                                          <p:attrName>style.visibility</p:attrName>
                                        </p:attrNameLst>
                                      </p:cBhvr>
                                      <p:to>
                                        <p:strVal val="visible"/>
                                      </p:to>
                                    </p:set>
                                    <p:animEffect transition="in" filter="dissolve">
                                      <p:cBhvr>
                                        <p:cTn id="49" dur="500"/>
                                        <p:tgtEl>
                                          <p:spTgt spid="134191"/>
                                        </p:tgtEl>
                                      </p:cBhvr>
                                    </p:animEffect>
                                  </p:childTnLst>
                                </p:cTn>
                              </p:par>
                              <p:par>
                                <p:cTn id="50" presetID="18" presetClass="entr" presetSubtype="12" fill="hold" grpId="0" nodeType="withEffect">
                                  <p:stCondLst>
                                    <p:cond delay="0"/>
                                  </p:stCondLst>
                                  <p:childTnLst>
                                    <p:set>
                                      <p:cBhvr>
                                        <p:cTn id="51" dur="1" fill="hold">
                                          <p:stCondLst>
                                            <p:cond delay="0"/>
                                          </p:stCondLst>
                                        </p:cTn>
                                        <p:tgtEl>
                                          <p:spTgt spid="134194"/>
                                        </p:tgtEl>
                                        <p:attrNameLst>
                                          <p:attrName>style.visibility</p:attrName>
                                        </p:attrNameLst>
                                      </p:cBhvr>
                                      <p:to>
                                        <p:strVal val="visible"/>
                                      </p:to>
                                    </p:set>
                                    <p:animEffect transition="in" filter="strips(downLeft)">
                                      <p:cBhvr>
                                        <p:cTn id="52" dur="500"/>
                                        <p:tgtEl>
                                          <p:spTgt spid="13419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xit" presetSubtype="0" fill="hold" grpId="1" nodeType="clickEffect">
                                  <p:stCondLst>
                                    <p:cond delay="0"/>
                                  </p:stCondLst>
                                  <p:childTnLst>
                                    <p:animEffect transition="out" filter="dissolve">
                                      <p:cBhvr>
                                        <p:cTn id="56" dur="500"/>
                                        <p:tgtEl>
                                          <p:spTgt spid="134191"/>
                                        </p:tgtEl>
                                      </p:cBhvr>
                                    </p:animEffect>
                                    <p:set>
                                      <p:cBhvr>
                                        <p:cTn id="57" dur="1" fill="hold">
                                          <p:stCondLst>
                                            <p:cond delay="499"/>
                                          </p:stCondLst>
                                        </p:cTn>
                                        <p:tgtEl>
                                          <p:spTgt spid="134191"/>
                                        </p:tgtEl>
                                        <p:attrNameLst>
                                          <p:attrName>style.visibility</p:attrName>
                                        </p:attrNameLst>
                                      </p:cBhvr>
                                      <p:to>
                                        <p:strVal val="hidden"/>
                                      </p:to>
                                    </p:set>
                                  </p:childTnLst>
                                </p:cTn>
                              </p:par>
                              <p:par>
                                <p:cTn id="58" presetID="9" presetClass="exit" presetSubtype="0" fill="hold" grpId="1" nodeType="withEffect">
                                  <p:stCondLst>
                                    <p:cond delay="0"/>
                                  </p:stCondLst>
                                  <p:childTnLst>
                                    <p:animEffect transition="out" filter="dissolve">
                                      <p:cBhvr>
                                        <p:cTn id="59" dur="500"/>
                                        <p:tgtEl>
                                          <p:spTgt spid="134194"/>
                                        </p:tgtEl>
                                      </p:cBhvr>
                                    </p:animEffect>
                                    <p:set>
                                      <p:cBhvr>
                                        <p:cTn id="60" dur="1" fill="hold">
                                          <p:stCondLst>
                                            <p:cond delay="499"/>
                                          </p:stCondLst>
                                        </p:cTn>
                                        <p:tgtEl>
                                          <p:spTgt spid="134194"/>
                                        </p:tgtEl>
                                        <p:attrNameLst>
                                          <p:attrName>style.visibility</p:attrName>
                                        </p:attrNameLst>
                                      </p:cBhvr>
                                      <p:to>
                                        <p:strVal val="hidden"/>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9" presetClass="entr" presetSubtype="0" fill="hold" grpId="0" nodeType="clickEffect">
                                  <p:stCondLst>
                                    <p:cond delay="0"/>
                                  </p:stCondLst>
                                  <p:childTnLst>
                                    <p:set>
                                      <p:cBhvr>
                                        <p:cTn id="64" dur="1" fill="hold">
                                          <p:stCondLst>
                                            <p:cond delay="0"/>
                                          </p:stCondLst>
                                        </p:cTn>
                                        <p:tgtEl>
                                          <p:spTgt spid="134192"/>
                                        </p:tgtEl>
                                        <p:attrNameLst>
                                          <p:attrName>style.visibility</p:attrName>
                                        </p:attrNameLst>
                                      </p:cBhvr>
                                      <p:to>
                                        <p:strVal val="visible"/>
                                      </p:to>
                                    </p:set>
                                    <p:animEffect transition="in" filter="dissolve">
                                      <p:cBhvr>
                                        <p:cTn id="65" dur="500"/>
                                        <p:tgtEl>
                                          <p:spTgt spid="134192"/>
                                        </p:tgtEl>
                                      </p:cBhvr>
                                    </p:animEffect>
                                  </p:childTnLst>
                                </p:cTn>
                              </p:par>
                              <p:par>
                                <p:cTn id="66" presetID="18" presetClass="entr" presetSubtype="12" fill="hold" grpId="0" nodeType="withEffect">
                                  <p:stCondLst>
                                    <p:cond delay="0"/>
                                  </p:stCondLst>
                                  <p:childTnLst>
                                    <p:set>
                                      <p:cBhvr>
                                        <p:cTn id="67" dur="1" fill="hold">
                                          <p:stCondLst>
                                            <p:cond delay="0"/>
                                          </p:stCondLst>
                                        </p:cTn>
                                        <p:tgtEl>
                                          <p:spTgt spid="134195"/>
                                        </p:tgtEl>
                                        <p:attrNameLst>
                                          <p:attrName>style.visibility</p:attrName>
                                        </p:attrNameLst>
                                      </p:cBhvr>
                                      <p:to>
                                        <p:strVal val="visible"/>
                                      </p:to>
                                    </p:set>
                                    <p:animEffect transition="in" filter="strips(downLeft)">
                                      <p:cBhvr>
                                        <p:cTn id="68" dur="500"/>
                                        <p:tgtEl>
                                          <p:spTgt spid="134195"/>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9" presetClass="exit" presetSubtype="0" fill="hold" grpId="1" nodeType="clickEffect">
                                  <p:stCondLst>
                                    <p:cond delay="0"/>
                                  </p:stCondLst>
                                  <p:childTnLst>
                                    <p:animEffect transition="out" filter="dissolve">
                                      <p:cBhvr>
                                        <p:cTn id="72" dur="500"/>
                                        <p:tgtEl>
                                          <p:spTgt spid="134192"/>
                                        </p:tgtEl>
                                      </p:cBhvr>
                                    </p:animEffect>
                                    <p:set>
                                      <p:cBhvr>
                                        <p:cTn id="73" dur="1" fill="hold">
                                          <p:stCondLst>
                                            <p:cond delay="499"/>
                                          </p:stCondLst>
                                        </p:cTn>
                                        <p:tgtEl>
                                          <p:spTgt spid="134192"/>
                                        </p:tgtEl>
                                        <p:attrNameLst>
                                          <p:attrName>style.visibility</p:attrName>
                                        </p:attrNameLst>
                                      </p:cBhvr>
                                      <p:to>
                                        <p:strVal val="hidden"/>
                                      </p:to>
                                    </p:set>
                                  </p:childTnLst>
                                </p:cTn>
                              </p:par>
                              <p:par>
                                <p:cTn id="74" presetID="9" presetClass="exit" presetSubtype="0" fill="hold" grpId="1" nodeType="withEffect">
                                  <p:stCondLst>
                                    <p:cond delay="0"/>
                                  </p:stCondLst>
                                  <p:childTnLst>
                                    <p:animEffect transition="out" filter="dissolve">
                                      <p:cBhvr>
                                        <p:cTn id="75" dur="500"/>
                                        <p:tgtEl>
                                          <p:spTgt spid="134195"/>
                                        </p:tgtEl>
                                      </p:cBhvr>
                                    </p:animEffect>
                                    <p:set>
                                      <p:cBhvr>
                                        <p:cTn id="76" dur="1" fill="hold">
                                          <p:stCondLst>
                                            <p:cond delay="499"/>
                                          </p:stCondLst>
                                        </p:cTn>
                                        <p:tgtEl>
                                          <p:spTgt spid="13419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88" grpId="0" animBg="1"/>
      <p:bldP spid="134188" grpId="1" animBg="1"/>
      <p:bldP spid="134189" grpId="0" animBg="1"/>
      <p:bldP spid="134189" grpId="1" animBg="1"/>
      <p:bldP spid="134190" grpId="0" animBg="1"/>
      <p:bldP spid="134190" grpId="1" animBg="1"/>
      <p:bldP spid="134191" grpId="0" animBg="1"/>
      <p:bldP spid="134191" grpId="1" animBg="1"/>
      <p:bldP spid="134192" grpId="0" animBg="1"/>
      <p:bldP spid="134192" grpId="1" animBg="1"/>
      <p:bldP spid="134193" grpId="0" animBg="1"/>
      <p:bldP spid="134193" grpId="1" animBg="1"/>
      <p:bldP spid="134194" grpId="0" animBg="1"/>
      <p:bldP spid="134194" grpId="1" animBg="1"/>
      <p:bldP spid="134195" grpId="0" animBg="1"/>
      <p:bldP spid="134195"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1"/>
          <p:cNvSpPr>
            <a:spLocks noGrp="1"/>
          </p:cNvSpPr>
          <p:nvPr>
            <p:ph type="ftr" sz="quarter" idx="10"/>
          </p:nvPr>
        </p:nvSpPr>
        <p:spPr/>
        <p:txBody>
          <a:bodyPr/>
          <a:lstStyle/>
          <a:p>
            <a:r>
              <a:rPr lang="en-US" altLang="en-US"/>
              <a:t>CONSUMERS, PRODUCERS, AND THE EFFICIENCY OF MARKETS</a:t>
            </a:r>
          </a:p>
        </p:txBody>
      </p:sp>
      <p:sp>
        <p:nvSpPr>
          <p:cNvPr id="24" name="Slide Number Placeholder 2"/>
          <p:cNvSpPr>
            <a:spLocks noGrp="1"/>
          </p:cNvSpPr>
          <p:nvPr>
            <p:ph type="sldNum" sz="quarter" idx="11"/>
          </p:nvPr>
        </p:nvSpPr>
        <p:spPr/>
        <p:txBody>
          <a:bodyPr/>
          <a:lstStyle/>
          <a:p>
            <a:fld id="{1B4DBF9F-CEBB-410C-9589-A5D43B36DC7F}" type="slidenum">
              <a:rPr lang="en-US" altLang="en-US"/>
              <a:pPr/>
              <a:t>20</a:t>
            </a:fld>
            <a:endParaRPr lang="en-US" altLang="en-US"/>
          </a:p>
        </p:txBody>
      </p:sp>
      <p:graphicFrame>
        <p:nvGraphicFramePr>
          <p:cNvPr id="92162" name="Object 2"/>
          <p:cNvGraphicFramePr>
            <a:graphicFrameLocks noChangeAspect="1"/>
          </p:cNvGraphicFramePr>
          <p:nvPr/>
        </p:nvGraphicFramePr>
        <p:xfrm>
          <a:off x="214313" y="1033463"/>
          <a:ext cx="4548187" cy="5200650"/>
        </p:xfrm>
        <a:graphic>
          <a:graphicData uri="http://schemas.openxmlformats.org/presentationml/2006/ole">
            <mc:AlternateContent xmlns:mc="http://schemas.openxmlformats.org/markup-compatibility/2006">
              <mc:Choice xmlns:v="urn:schemas-microsoft-com:vml" Requires="v">
                <p:oleObj spid="_x0000_s92185" name="Chart" r:id="rId4" imgW="2781181" imgH="3181231" progId="Excel.Chart.8">
                  <p:embed/>
                </p:oleObj>
              </mc:Choice>
              <mc:Fallback>
                <p:oleObj name="Chart" r:id="rId4" imgW="2781181" imgH="3181231" progId="Excel.Char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1033463"/>
                        <a:ext cx="4548187" cy="520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163" name="Rectangle 3"/>
          <p:cNvSpPr>
            <a:spLocks noGrp="1" noChangeArrowheads="1"/>
          </p:cNvSpPr>
          <p:nvPr>
            <p:ph type="title" idx="4294967295"/>
          </p:nvPr>
        </p:nvSpPr>
        <p:spPr>
          <a:xfrm>
            <a:off x="457200" y="230188"/>
            <a:ext cx="8229600" cy="649287"/>
          </a:xfrm>
        </p:spPr>
        <p:txBody>
          <a:bodyPr/>
          <a:lstStyle/>
          <a:p>
            <a:r>
              <a:rPr lang="en-US" altLang="en-US" sz="3600"/>
              <a:t>Cost and the Supply Curve</a:t>
            </a:r>
          </a:p>
        </p:txBody>
      </p:sp>
      <p:sp>
        <p:nvSpPr>
          <p:cNvPr id="92164" name="Text Box 4"/>
          <p:cNvSpPr txBox="1">
            <a:spLocks noChangeArrowheads="1"/>
          </p:cNvSpPr>
          <p:nvPr/>
        </p:nvSpPr>
        <p:spPr bwMode="auto">
          <a:xfrm>
            <a:off x="1166813" y="979488"/>
            <a:ext cx="403225" cy="519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800" b="1" i="1">
                <a:cs typeface="Arial" charset="0"/>
              </a:rPr>
              <a:t>P</a:t>
            </a:r>
          </a:p>
        </p:txBody>
      </p:sp>
      <p:sp>
        <p:nvSpPr>
          <p:cNvPr id="92165" name="Text Box 5"/>
          <p:cNvSpPr txBox="1">
            <a:spLocks noChangeArrowheads="1"/>
          </p:cNvSpPr>
          <p:nvPr/>
        </p:nvSpPr>
        <p:spPr bwMode="auto">
          <a:xfrm>
            <a:off x="4276725" y="5080000"/>
            <a:ext cx="474663" cy="519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800" b="1" i="1">
                <a:cs typeface="Arial" charset="0"/>
              </a:rPr>
              <a:t>Q</a:t>
            </a:r>
          </a:p>
        </p:txBody>
      </p:sp>
      <p:sp>
        <p:nvSpPr>
          <p:cNvPr id="92166" name="Line 6"/>
          <p:cNvSpPr>
            <a:spLocks noChangeShapeType="1"/>
          </p:cNvSpPr>
          <p:nvPr/>
        </p:nvSpPr>
        <p:spPr bwMode="auto">
          <a:xfrm flipV="1">
            <a:off x="2178050" y="3541713"/>
            <a:ext cx="0" cy="920750"/>
          </a:xfrm>
          <a:prstGeom prst="line">
            <a:avLst/>
          </a:prstGeom>
          <a:noFill/>
          <a:ln w="5715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167" name="Line 7"/>
          <p:cNvSpPr>
            <a:spLocks noChangeShapeType="1"/>
          </p:cNvSpPr>
          <p:nvPr/>
        </p:nvSpPr>
        <p:spPr bwMode="auto">
          <a:xfrm flipV="1">
            <a:off x="2989263" y="2195513"/>
            <a:ext cx="0" cy="1366837"/>
          </a:xfrm>
          <a:prstGeom prst="line">
            <a:avLst/>
          </a:prstGeom>
          <a:noFill/>
          <a:ln w="5715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168" name="Line 8"/>
          <p:cNvSpPr>
            <a:spLocks noChangeShapeType="1"/>
          </p:cNvSpPr>
          <p:nvPr/>
        </p:nvSpPr>
        <p:spPr bwMode="auto">
          <a:xfrm>
            <a:off x="1341438" y="4433888"/>
            <a:ext cx="842962" cy="0"/>
          </a:xfrm>
          <a:prstGeom prst="line">
            <a:avLst/>
          </a:prstGeom>
          <a:noFill/>
          <a:ln w="5715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169" name="Line 9"/>
          <p:cNvSpPr>
            <a:spLocks noChangeShapeType="1"/>
          </p:cNvSpPr>
          <p:nvPr/>
        </p:nvSpPr>
        <p:spPr bwMode="auto">
          <a:xfrm flipV="1">
            <a:off x="1368425" y="4445000"/>
            <a:ext cx="0" cy="884238"/>
          </a:xfrm>
          <a:prstGeom prst="line">
            <a:avLst/>
          </a:prstGeom>
          <a:noFill/>
          <a:ln w="5715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170" name="Line 10"/>
          <p:cNvSpPr>
            <a:spLocks noChangeShapeType="1"/>
          </p:cNvSpPr>
          <p:nvPr/>
        </p:nvSpPr>
        <p:spPr bwMode="auto">
          <a:xfrm>
            <a:off x="2151063" y="3533775"/>
            <a:ext cx="842962" cy="0"/>
          </a:xfrm>
          <a:prstGeom prst="line">
            <a:avLst/>
          </a:prstGeom>
          <a:noFill/>
          <a:ln w="5715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171" name="Line 11"/>
          <p:cNvSpPr>
            <a:spLocks noChangeShapeType="1"/>
          </p:cNvSpPr>
          <p:nvPr/>
        </p:nvSpPr>
        <p:spPr bwMode="auto">
          <a:xfrm>
            <a:off x="2962275" y="2200275"/>
            <a:ext cx="823913" cy="0"/>
          </a:xfrm>
          <a:prstGeom prst="line">
            <a:avLst/>
          </a:prstGeom>
          <a:noFill/>
          <a:ln w="5715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172" name="Line 12"/>
          <p:cNvSpPr>
            <a:spLocks noChangeShapeType="1"/>
          </p:cNvSpPr>
          <p:nvPr/>
        </p:nvSpPr>
        <p:spPr bwMode="auto">
          <a:xfrm flipV="1">
            <a:off x="3783013" y="1497013"/>
            <a:ext cx="0" cy="731837"/>
          </a:xfrm>
          <a:prstGeom prst="line">
            <a:avLst/>
          </a:prstGeom>
          <a:noFill/>
          <a:ln w="5715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6451" name="Text Box 19"/>
          <p:cNvSpPr txBox="1">
            <a:spLocks noChangeArrowheads="1"/>
          </p:cNvSpPr>
          <p:nvPr/>
        </p:nvSpPr>
        <p:spPr bwMode="auto">
          <a:xfrm>
            <a:off x="6059488" y="1285875"/>
            <a:ext cx="2759075"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05000"/>
              </a:lnSpc>
              <a:spcBef>
                <a:spcPct val="40000"/>
              </a:spcBef>
            </a:pPr>
            <a:r>
              <a:rPr lang="en-US" altLang="en-US" sz="2600">
                <a:cs typeface="Arial" charset="0"/>
              </a:rPr>
              <a:t>At each </a:t>
            </a:r>
            <a:r>
              <a:rPr lang="en-US" altLang="en-US" sz="2600" b="1" i="1">
                <a:cs typeface="Arial" charset="0"/>
              </a:rPr>
              <a:t>Q</a:t>
            </a:r>
            <a:r>
              <a:rPr lang="en-US" altLang="en-US" sz="2600">
                <a:cs typeface="Arial" charset="0"/>
              </a:rPr>
              <a:t>, </a:t>
            </a:r>
            <a:br>
              <a:rPr lang="en-US" altLang="en-US" sz="2600">
                <a:cs typeface="Arial" charset="0"/>
              </a:rPr>
            </a:br>
            <a:r>
              <a:rPr lang="en-US" altLang="en-US" sz="2600">
                <a:cs typeface="Arial" charset="0"/>
              </a:rPr>
              <a:t>the height of </a:t>
            </a:r>
            <a:br>
              <a:rPr lang="en-US" altLang="en-US" sz="2600">
                <a:cs typeface="Arial" charset="0"/>
              </a:rPr>
            </a:br>
            <a:r>
              <a:rPr lang="en-US" altLang="en-US" sz="2600">
                <a:cs typeface="Arial" charset="0"/>
              </a:rPr>
              <a:t>the </a:t>
            </a:r>
            <a:r>
              <a:rPr lang="en-US" altLang="en-US" sz="2600" b="1" i="1">
                <a:cs typeface="Arial" charset="0"/>
              </a:rPr>
              <a:t>S</a:t>
            </a:r>
            <a:r>
              <a:rPr lang="en-US" altLang="en-US" sz="2600">
                <a:cs typeface="Arial" charset="0"/>
              </a:rPr>
              <a:t> curve </a:t>
            </a:r>
            <a:br>
              <a:rPr lang="en-US" altLang="en-US" sz="2600">
                <a:cs typeface="Arial" charset="0"/>
              </a:rPr>
            </a:br>
            <a:r>
              <a:rPr lang="en-US" altLang="en-US" sz="2600">
                <a:cs typeface="Arial" charset="0"/>
              </a:rPr>
              <a:t>is the cost of the </a:t>
            </a:r>
            <a:r>
              <a:rPr lang="en-US" altLang="en-US" sz="2600" b="1" i="1">
                <a:solidFill>
                  <a:srgbClr val="990099"/>
                </a:solidFill>
                <a:cs typeface="Arial" charset="0"/>
              </a:rPr>
              <a:t>marginal seller</a:t>
            </a:r>
            <a:r>
              <a:rPr lang="en-US" altLang="en-US" sz="2600">
                <a:cs typeface="Arial" charset="0"/>
              </a:rPr>
              <a:t>, </a:t>
            </a:r>
            <a:br>
              <a:rPr lang="en-US" altLang="en-US" sz="2600">
                <a:cs typeface="Arial" charset="0"/>
              </a:rPr>
            </a:br>
            <a:r>
              <a:rPr lang="en-US" altLang="en-US" sz="2600">
                <a:cs typeface="Arial" charset="0"/>
              </a:rPr>
              <a:t>the seller who would leave </a:t>
            </a:r>
            <a:br>
              <a:rPr lang="en-US" altLang="en-US" sz="2600">
                <a:cs typeface="Arial" charset="0"/>
              </a:rPr>
            </a:br>
            <a:r>
              <a:rPr lang="en-US" altLang="en-US" sz="2600">
                <a:cs typeface="Arial" charset="0"/>
              </a:rPr>
              <a:t>the market if </a:t>
            </a:r>
            <a:br>
              <a:rPr lang="en-US" altLang="en-US" sz="2600">
                <a:cs typeface="Arial" charset="0"/>
              </a:rPr>
            </a:br>
            <a:r>
              <a:rPr lang="en-US" altLang="en-US" sz="2600">
                <a:cs typeface="Arial" charset="0"/>
              </a:rPr>
              <a:t>the price were any lower.</a:t>
            </a:r>
          </a:p>
        </p:txBody>
      </p:sp>
      <p:grpSp>
        <p:nvGrpSpPr>
          <p:cNvPr id="92183" name="Group 23"/>
          <p:cNvGrpSpPr>
            <a:grpSpLocks/>
          </p:cNvGrpSpPr>
          <p:nvPr/>
        </p:nvGrpSpPr>
        <p:grpSpPr bwMode="auto">
          <a:xfrm>
            <a:off x="3883025" y="1762125"/>
            <a:ext cx="1836738" cy="863600"/>
            <a:chOff x="2446" y="1110"/>
            <a:chExt cx="1157" cy="544"/>
          </a:xfrm>
        </p:grpSpPr>
        <p:sp>
          <p:nvSpPr>
            <p:cNvPr id="92175" name="Line 24"/>
            <p:cNvSpPr>
              <a:spLocks noChangeShapeType="1"/>
            </p:cNvSpPr>
            <p:nvPr/>
          </p:nvSpPr>
          <p:spPr bwMode="auto">
            <a:xfrm flipH="1">
              <a:off x="2446" y="1387"/>
              <a:ext cx="337" cy="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92176" name="Text Box 25"/>
            <p:cNvSpPr txBox="1">
              <a:spLocks noChangeArrowheads="1"/>
            </p:cNvSpPr>
            <p:nvPr/>
          </p:nvSpPr>
          <p:spPr bwMode="auto">
            <a:xfrm>
              <a:off x="2668" y="1110"/>
              <a:ext cx="935" cy="544"/>
            </a:xfrm>
            <a:prstGeom prst="rect">
              <a:avLst/>
            </a:prstGeom>
            <a:solidFill>
              <a:srgbClr val="CCFFCC"/>
            </a:solidFill>
            <a:ln w="9525">
              <a:solidFill>
                <a:schemeClr val="tx1"/>
              </a:solidFill>
              <a:miter lim="800000"/>
              <a:headEnd/>
              <a:tailEnd/>
            </a:ln>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500">
                  <a:cs typeface="Arial" charset="0"/>
                </a:rPr>
                <a:t>Chrissy’s </a:t>
              </a:r>
              <a:br>
                <a:rPr lang="en-US" altLang="en-US" sz="2500">
                  <a:cs typeface="Arial" charset="0"/>
                </a:rPr>
              </a:br>
              <a:r>
                <a:rPr lang="en-US" altLang="en-US" sz="2500">
                  <a:cs typeface="Arial" charset="0"/>
                </a:rPr>
                <a:t>cost</a:t>
              </a:r>
            </a:p>
          </p:txBody>
        </p:sp>
      </p:grpSp>
      <p:grpSp>
        <p:nvGrpSpPr>
          <p:cNvPr id="3" name="Group 26"/>
          <p:cNvGrpSpPr>
            <a:grpSpLocks/>
          </p:cNvGrpSpPr>
          <p:nvPr/>
        </p:nvGrpSpPr>
        <p:grpSpPr bwMode="auto">
          <a:xfrm>
            <a:off x="3073400" y="3009900"/>
            <a:ext cx="1819275" cy="863600"/>
            <a:chOff x="1936" y="1896"/>
            <a:chExt cx="1146" cy="544"/>
          </a:xfrm>
        </p:grpSpPr>
        <p:sp>
          <p:nvSpPr>
            <p:cNvPr id="92178" name="Line 27"/>
            <p:cNvSpPr>
              <a:spLocks noChangeShapeType="1"/>
            </p:cNvSpPr>
            <p:nvPr/>
          </p:nvSpPr>
          <p:spPr bwMode="auto">
            <a:xfrm flipH="1">
              <a:off x="1936" y="2225"/>
              <a:ext cx="337" cy="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92179" name="Text Box 28"/>
            <p:cNvSpPr txBox="1">
              <a:spLocks noChangeArrowheads="1"/>
            </p:cNvSpPr>
            <p:nvPr/>
          </p:nvSpPr>
          <p:spPr bwMode="auto">
            <a:xfrm>
              <a:off x="2205" y="1896"/>
              <a:ext cx="877" cy="544"/>
            </a:xfrm>
            <a:prstGeom prst="rect">
              <a:avLst/>
            </a:prstGeom>
            <a:solidFill>
              <a:srgbClr val="CCFFCC"/>
            </a:solidFill>
            <a:ln w="9525">
              <a:solidFill>
                <a:schemeClr val="tx1"/>
              </a:solidFill>
              <a:miter lim="800000"/>
              <a:headEnd/>
              <a:tailEnd/>
            </a:ln>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500">
                  <a:cs typeface="Arial" charset="0"/>
                </a:rPr>
                <a:t>Janet’s cost</a:t>
              </a:r>
            </a:p>
          </p:txBody>
        </p:sp>
      </p:grpSp>
      <p:grpSp>
        <p:nvGrpSpPr>
          <p:cNvPr id="4" name="Group 29"/>
          <p:cNvGrpSpPr>
            <a:grpSpLocks/>
          </p:cNvGrpSpPr>
          <p:nvPr/>
        </p:nvGrpSpPr>
        <p:grpSpPr bwMode="auto">
          <a:xfrm>
            <a:off x="2263775" y="4197350"/>
            <a:ext cx="2578100" cy="482600"/>
            <a:chOff x="1426" y="2644"/>
            <a:chExt cx="1624" cy="304"/>
          </a:xfrm>
        </p:grpSpPr>
        <p:sp>
          <p:nvSpPr>
            <p:cNvPr id="92181" name="Line 30"/>
            <p:cNvSpPr>
              <a:spLocks noChangeShapeType="1"/>
            </p:cNvSpPr>
            <p:nvPr/>
          </p:nvSpPr>
          <p:spPr bwMode="auto">
            <a:xfrm flipH="1">
              <a:off x="1426" y="2796"/>
              <a:ext cx="337" cy="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92182" name="Text Box 31"/>
            <p:cNvSpPr txBox="1">
              <a:spLocks noChangeArrowheads="1"/>
            </p:cNvSpPr>
            <p:nvPr/>
          </p:nvSpPr>
          <p:spPr bwMode="auto">
            <a:xfrm>
              <a:off x="1702" y="2644"/>
              <a:ext cx="1348" cy="304"/>
            </a:xfrm>
            <a:prstGeom prst="rect">
              <a:avLst/>
            </a:prstGeom>
            <a:solidFill>
              <a:srgbClr val="CCFFCC"/>
            </a:solidFill>
            <a:ln w="9525">
              <a:solidFill>
                <a:schemeClr val="tx1"/>
              </a:solidFill>
              <a:miter lim="800000"/>
              <a:headEnd/>
              <a:tailEnd/>
            </a:ln>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500">
                  <a:cs typeface="Arial" charset="0"/>
                </a:rPr>
                <a:t>Jack’s cost</a:t>
              </a:r>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6451">
                                            <p:txEl>
                                              <p:pRg st="0" end="0"/>
                                            </p:txEl>
                                          </p:spTgt>
                                        </p:tgtEl>
                                        <p:attrNameLst>
                                          <p:attrName>style.visibility</p:attrName>
                                        </p:attrNameLst>
                                      </p:cBhvr>
                                      <p:to>
                                        <p:strVal val="visible"/>
                                      </p:to>
                                    </p:set>
                                    <p:animEffect transition="in" filter="wipe(left)">
                                      <p:cBhvr>
                                        <p:cTn id="7" dur="500"/>
                                        <p:tgtEl>
                                          <p:spTgt spid="1464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Lef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strips(downLeft)">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92183"/>
                                        </p:tgtEl>
                                        <p:attrNameLst>
                                          <p:attrName>style.visibility</p:attrName>
                                        </p:attrNameLst>
                                      </p:cBhvr>
                                      <p:to>
                                        <p:strVal val="visible"/>
                                      </p:to>
                                    </p:set>
                                    <p:animEffect transition="in" filter="strips(downLeft)">
                                      <p:cBhvr>
                                        <p:cTn id="22" dur="500"/>
                                        <p:tgtEl>
                                          <p:spTgt spid="92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5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1"/>
          <p:cNvSpPr>
            <a:spLocks noGrp="1"/>
          </p:cNvSpPr>
          <p:nvPr>
            <p:ph type="ftr" sz="quarter" idx="10"/>
          </p:nvPr>
        </p:nvSpPr>
        <p:spPr/>
        <p:txBody>
          <a:bodyPr/>
          <a:lstStyle/>
          <a:p>
            <a:r>
              <a:rPr lang="en-US" altLang="en-US"/>
              <a:t>CONSUMERS, PRODUCERS, AND THE EFFICIENCY OF MARKETS</a:t>
            </a:r>
          </a:p>
        </p:txBody>
      </p:sp>
      <p:sp>
        <p:nvSpPr>
          <p:cNvPr id="16" name="Slide Number Placeholder 2"/>
          <p:cNvSpPr>
            <a:spLocks noGrp="1"/>
          </p:cNvSpPr>
          <p:nvPr>
            <p:ph type="sldNum" sz="quarter" idx="11"/>
          </p:nvPr>
        </p:nvSpPr>
        <p:spPr/>
        <p:txBody>
          <a:bodyPr/>
          <a:lstStyle/>
          <a:p>
            <a:fld id="{5C625DBE-2C57-44E4-B5E8-F1BDAA481767}" type="slidenum">
              <a:rPr lang="en-US" altLang="en-US"/>
              <a:pPr/>
              <a:t>21</a:t>
            </a:fld>
            <a:endParaRPr lang="en-US" altLang="en-US"/>
          </a:p>
        </p:txBody>
      </p:sp>
      <p:graphicFrame>
        <p:nvGraphicFramePr>
          <p:cNvPr id="94210" name="Object 2"/>
          <p:cNvGraphicFramePr>
            <a:graphicFrameLocks noChangeAspect="1"/>
          </p:cNvGraphicFramePr>
          <p:nvPr/>
        </p:nvGraphicFramePr>
        <p:xfrm>
          <a:off x="214313" y="1033463"/>
          <a:ext cx="4548187" cy="5200650"/>
        </p:xfrm>
        <a:graphic>
          <a:graphicData uri="http://schemas.openxmlformats.org/presentationml/2006/ole">
            <mc:AlternateContent xmlns:mc="http://schemas.openxmlformats.org/markup-compatibility/2006">
              <mc:Choice xmlns:v="urn:schemas-microsoft-com:vml" Requires="v">
                <p:oleObj spid="_x0000_s94224" name="Chart" r:id="rId4" imgW="2781181" imgH="3181231" progId="Excel.Chart.8">
                  <p:embed/>
                </p:oleObj>
              </mc:Choice>
              <mc:Fallback>
                <p:oleObj name="Chart" r:id="rId4" imgW="2781181" imgH="3181231" progId="Excel.Char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1033463"/>
                        <a:ext cx="4548187" cy="520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4211" name="Rectangle 3"/>
          <p:cNvSpPr>
            <a:spLocks noGrp="1" noChangeArrowheads="1"/>
          </p:cNvSpPr>
          <p:nvPr>
            <p:ph type="title" idx="4294967295"/>
          </p:nvPr>
        </p:nvSpPr>
        <p:spPr>
          <a:xfrm>
            <a:off x="457200" y="230188"/>
            <a:ext cx="8229600" cy="649287"/>
          </a:xfrm>
        </p:spPr>
        <p:txBody>
          <a:bodyPr/>
          <a:lstStyle/>
          <a:p>
            <a:r>
              <a:rPr lang="en-US" altLang="en-US" sz="3600"/>
              <a:t>Producer Surplus</a:t>
            </a:r>
          </a:p>
        </p:txBody>
      </p:sp>
      <p:sp>
        <p:nvSpPr>
          <p:cNvPr id="94212" name="Text Box 4"/>
          <p:cNvSpPr txBox="1">
            <a:spLocks noChangeArrowheads="1"/>
          </p:cNvSpPr>
          <p:nvPr/>
        </p:nvSpPr>
        <p:spPr bwMode="auto">
          <a:xfrm>
            <a:off x="1166813" y="979488"/>
            <a:ext cx="403225" cy="519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800" b="1" i="1">
                <a:cs typeface="Arial" charset="0"/>
              </a:rPr>
              <a:t>P</a:t>
            </a:r>
          </a:p>
        </p:txBody>
      </p:sp>
      <p:sp>
        <p:nvSpPr>
          <p:cNvPr id="94213" name="Text Box 5"/>
          <p:cNvSpPr txBox="1">
            <a:spLocks noChangeArrowheads="1"/>
          </p:cNvSpPr>
          <p:nvPr/>
        </p:nvSpPr>
        <p:spPr bwMode="auto">
          <a:xfrm>
            <a:off x="4276725" y="5080000"/>
            <a:ext cx="474663" cy="519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800" b="1" i="1">
                <a:cs typeface="Arial" charset="0"/>
              </a:rPr>
              <a:t>Q</a:t>
            </a:r>
          </a:p>
        </p:txBody>
      </p:sp>
      <p:sp>
        <p:nvSpPr>
          <p:cNvPr id="94214" name="Line 6"/>
          <p:cNvSpPr>
            <a:spLocks noChangeShapeType="1"/>
          </p:cNvSpPr>
          <p:nvPr/>
        </p:nvSpPr>
        <p:spPr bwMode="auto">
          <a:xfrm flipV="1">
            <a:off x="2178050" y="3541713"/>
            <a:ext cx="0" cy="920750"/>
          </a:xfrm>
          <a:prstGeom prst="line">
            <a:avLst/>
          </a:prstGeom>
          <a:noFill/>
          <a:ln w="5715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215" name="Line 7"/>
          <p:cNvSpPr>
            <a:spLocks noChangeShapeType="1"/>
          </p:cNvSpPr>
          <p:nvPr/>
        </p:nvSpPr>
        <p:spPr bwMode="auto">
          <a:xfrm flipV="1">
            <a:off x="2989263" y="2195513"/>
            <a:ext cx="0" cy="1366837"/>
          </a:xfrm>
          <a:prstGeom prst="line">
            <a:avLst/>
          </a:prstGeom>
          <a:noFill/>
          <a:ln w="5715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216" name="Line 8"/>
          <p:cNvSpPr>
            <a:spLocks noChangeShapeType="1"/>
          </p:cNvSpPr>
          <p:nvPr/>
        </p:nvSpPr>
        <p:spPr bwMode="auto">
          <a:xfrm>
            <a:off x="1341438" y="4433888"/>
            <a:ext cx="842962" cy="0"/>
          </a:xfrm>
          <a:prstGeom prst="line">
            <a:avLst/>
          </a:prstGeom>
          <a:noFill/>
          <a:ln w="5715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217" name="Line 9"/>
          <p:cNvSpPr>
            <a:spLocks noChangeShapeType="1"/>
          </p:cNvSpPr>
          <p:nvPr/>
        </p:nvSpPr>
        <p:spPr bwMode="auto">
          <a:xfrm flipV="1">
            <a:off x="1368425" y="4445000"/>
            <a:ext cx="0" cy="884238"/>
          </a:xfrm>
          <a:prstGeom prst="line">
            <a:avLst/>
          </a:prstGeom>
          <a:noFill/>
          <a:ln w="5715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218" name="Line 10"/>
          <p:cNvSpPr>
            <a:spLocks noChangeShapeType="1"/>
          </p:cNvSpPr>
          <p:nvPr/>
        </p:nvSpPr>
        <p:spPr bwMode="auto">
          <a:xfrm>
            <a:off x="2151063" y="3533775"/>
            <a:ext cx="842962" cy="0"/>
          </a:xfrm>
          <a:prstGeom prst="line">
            <a:avLst/>
          </a:prstGeom>
          <a:noFill/>
          <a:ln w="5715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219" name="Line 11"/>
          <p:cNvSpPr>
            <a:spLocks noChangeShapeType="1"/>
          </p:cNvSpPr>
          <p:nvPr/>
        </p:nvSpPr>
        <p:spPr bwMode="auto">
          <a:xfrm>
            <a:off x="2962275" y="2200275"/>
            <a:ext cx="823913" cy="0"/>
          </a:xfrm>
          <a:prstGeom prst="line">
            <a:avLst/>
          </a:prstGeom>
          <a:noFill/>
          <a:ln w="5715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4220" name="Line 12"/>
          <p:cNvSpPr>
            <a:spLocks noChangeShapeType="1"/>
          </p:cNvSpPr>
          <p:nvPr/>
        </p:nvSpPr>
        <p:spPr bwMode="auto">
          <a:xfrm flipV="1">
            <a:off x="3783013" y="1497013"/>
            <a:ext cx="0" cy="731837"/>
          </a:xfrm>
          <a:prstGeom prst="line">
            <a:avLst/>
          </a:prstGeom>
          <a:noFill/>
          <a:ln w="5715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8262" name="Text Box 22"/>
          <p:cNvSpPr txBox="1">
            <a:spLocks noChangeArrowheads="1"/>
          </p:cNvSpPr>
          <p:nvPr/>
        </p:nvSpPr>
        <p:spPr bwMode="auto">
          <a:xfrm>
            <a:off x="4716463" y="1616075"/>
            <a:ext cx="3836987"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05000"/>
              </a:lnSpc>
              <a:spcBef>
                <a:spcPct val="50000"/>
              </a:spcBef>
            </a:pPr>
            <a:r>
              <a:rPr lang="en-US" altLang="en-US" sz="2600" b="1">
                <a:solidFill>
                  <a:srgbClr val="CC0000"/>
                </a:solidFill>
                <a:cs typeface="Arial" charset="0"/>
              </a:rPr>
              <a:t>Producer surplus </a:t>
            </a:r>
            <a:r>
              <a:rPr lang="en-US" altLang="en-US" sz="2600">
                <a:cs typeface="Arial" charset="0"/>
              </a:rPr>
              <a:t>(PS): the amount a seller </a:t>
            </a:r>
            <a:br>
              <a:rPr lang="en-US" altLang="en-US" sz="2600">
                <a:cs typeface="Arial" charset="0"/>
              </a:rPr>
            </a:br>
            <a:r>
              <a:rPr lang="en-US" altLang="en-US" sz="2600">
                <a:cs typeface="Arial" charset="0"/>
              </a:rPr>
              <a:t>is paid for a good </a:t>
            </a:r>
            <a:br>
              <a:rPr lang="en-US" altLang="en-US" sz="2600">
                <a:cs typeface="Arial" charset="0"/>
              </a:rPr>
            </a:br>
            <a:r>
              <a:rPr lang="en-US" altLang="en-US" sz="2600">
                <a:cs typeface="Arial" charset="0"/>
              </a:rPr>
              <a:t>minus the seller’s cost</a:t>
            </a:r>
          </a:p>
        </p:txBody>
      </p:sp>
      <p:sp>
        <p:nvSpPr>
          <p:cNvPr id="138263" name="Text Box 23"/>
          <p:cNvSpPr txBox="1">
            <a:spLocks noChangeArrowheads="1"/>
          </p:cNvSpPr>
          <p:nvPr/>
        </p:nvSpPr>
        <p:spPr bwMode="auto">
          <a:xfrm>
            <a:off x="5251450" y="1023938"/>
            <a:ext cx="2489200" cy="519112"/>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105000"/>
              </a:lnSpc>
              <a:spcBef>
                <a:spcPct val="50000"/>
              </a:spcBef>
            </a:pPr>
            <a:r>
              <a:rPr lang="en-US" altLang="en-US" sz="2600">
                <a:cs typeface="Arial" charset="0"/>
              </a:rPr>
              <a:t>PS = </a:t>
            </a:r>
            <a:r>
              <a:rPr lang="en-US" altLang="en-US" sz="2600" b="1" i="1">
                <a:cs typeface="Arial" charset="0"/>
              </a:rPr>
              <a:t>P</a:t>
            </a:r>
            <a:r>
              <a:rPr lang="en-US" altLang="en-US" sz="2600">
                <a:cs typeface="Arial" charset="0"/>
              </a:rPr>
              <a:t> – cost</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8262"/>
                                        </p:tgtEl>
                                        <p:attrNameLst>
                                          <p:attrName>style.visibility</p:attrName>
                                        </p:attrNameLst>
                                      </p:cBhvr>
                                      <p:to>
                                        <p:strVal val="visible"/>
                                      </p:to>
                                    </p:set>
                                    <p:animEffect transition="in" filter="wipe(left)">
                                      <p:cBhvr>
                                        <p:cTn id="7" dur="500"/>
                                        <p:tgtEl>
                                          <p:spTgt spid="138262"/>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38263"/>
                                        </p:tgtEl>
                                        <p:attrNameLst>
                                          <p:attrName>style.visibility</p:attrName>
                                        </p:attrNameLst>
                                      </p:cBhvr>
                                      <p:to>
                                        <p:strVal val="visible"/>
                                      </p:to>
                                    </p:set>
                                    <p:animEffect transition="in" filter="dissolve">
                                      <p:cBhvr>
                                        <p:cTn id="11" dur="500"/>
                                        <p:tgtEl>
                                          <p:spTgt spid="1382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62" grpId="0"/>
      <p:bldP spid="13826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oter Placeholder 1"/>
          <p:cNvSpPr>
            <a:spLocks noGrp="1"/>
          </p:cNvSpPr>
          <p:nvPr>
            <p:ph type="ftr" sz="quarter" idx="10"/>
          </p:nvPr>
        </p:nvSpPr>
        <p:spPr/>
        <p:txBody>
          <a:bodyPr/>
          <a:lstStyle/>
          <a:p>
            <a:r>
              <a:rPr lang="en-US" altLang="en-US"/>
              <a:t>CONSUMERS, PRODUCERS, AND THE EFFICIENCY OF MARKETS</a:t>
            </a:r>
          </a:p>
        </p:txBody>
      </p:sp>
      <p:sp>
        <p:nvSpPr>
          <p:cNvPr id="31" name="Slide Number Placeholder 2"/>
          <p:cNvSpPr>
            <a:spLocks noGrp="1"/>
          </p:cNvSpPr>
          <p:nvPr>
            <p:ph type="sldNum" sz="quarter" idx="11"/>
          </p:nvPr>
        </p:nvSpPr>
        <p:spPr/>
        <p:txBody>
          <a:bodyPr/>
          <a:lstStyle/>
          <a:p>
            <a:fld id="{DCAFF81F-1D7A-43A7-A054-4A5445D2B5E4}" type="slidenum">
              <a:rPr lang="en-US" altLang="en-US"/>
              <a:pPr/>
              <a:t>22</a:t>
            </a:fld>
            <a:endParaRPr lang="en-US" altLang="en-US"/>
          </a:p>
        </p:txBody>
      </p:sp>
      <p:graphicFrame>
        <p:nvGraphicFramePr>
          <p:cNvPr id="96258" name="Object 2"/>
          <p:cNvGraphicFramePr>
            <a:graphicFrameLocks noChangeAspect="1"/>
          </p:cNvGraphicFramePr>
          <p:nvPr/>
        </p:nvGraphicFramePr>
        <p:xfrm>
          <a:off x="214313" y="1033463"/>
          <a:ext cx="4548187" cy="5200650"/>
        </p:xfrm>
        <a:graphic>
          <a:graphicData uri="http://schemas.openxmlformats.org/presentationml/2006/ole">
            <mc:AlternateContent xmlns:mc="http://schemas.openxmlformats.org/markup-compatibility/2006">
              <mc:Choice xmlns:v="urn:schemas-microsoft-com:vml" Requires="v">
                <p:oleObj spid="_x0000_s96290" name="Chart" r:id="rId4" imgW="2781181" imgH="3181231" progId="Excel.Chart.8">
                  <p:embed/>
                </p:oleObj>
              </mc:Choice>
              <mc:Fallback>
                <p:oleObj name="Chart" r:id="rId4" imgW="2781181" imgH="3181231" progId="Excel.Char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1033463"/>
                        <a:ext cx="4548187" cy="520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2369" name="Rectangle 33"/>
          <p:cNvSpPr>
            <a:spLocks noChangeArrowheads="1"/>
          </p:cNvSpPr>
          <p:nvPr/>
        </p:nvSpPr>
        <p:spPr bwMode="auto">
          <a:xfrm>
            <a:off x="2174875" y="3097213"/>
            <a:ext cx="811213" cy="428625"/>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142368" name="Rectangle 32"/>
          <p:cNvSpPr>
            <a:spLocks noChangeArrowheads="1"/>
          </p:cNvSpPr>
          <p:nvPr/>
        </p:nvSpPr>
        <p:spPr bwMode="auto">
          <a:xfrm>
            <a:off x="1370013" y="3097213"/>
            <a:ext cx="806450" cy="1314450"/>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96261" name="Rectangle 3"/>
          <p:cNvSpPr>
            <a:spLocks noGrp="1" noChangeArrowheads="1"/>
          </p:cNvSpPr>
          <p:nvPr>
            <p:ph type="title" idx="4294967295"/>
          </p:nvPr>
        </p:nvSpPr>
        <p:spPr>
          <a:xfrm>
            <a:off x="457200" y="230188"/>
            <a:ext cx="8229600" cy="649287"/>
          </a:xfrm>
        </p:spPr>
        <p:txBody>
          <a:bodyPr/>
          <a:lstStyle/>
          <a:p>
            <a:r>
              <a:rPr lang="en-US" altLang="en-US" sz="3600"/>
              <a:t>Producer Surplus and the S Curve</a:t>
            </a:r>
          </a:p>
        </p:txBody>
      </p:sp>
      <p:sp>
        <p:nvSpPr>
          <p:cNvPr id="96262" name="Text Box 4"/>
          <p:cNvSpPr txBox="1">
            <a:spLocks noChangeArrowheads="1"/>
          </p:cNvSpPr>
          <p:nvPr/>
        </p:nvSpPr>
        <p:spPr bwMode="auto">
          <a:xfrm>
            <a:off x="1166813" y="979488"/>
            <a:ext cx="403225" cy="519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800" b="1" i="1">
                <a:cs typeface="Arial" charset="0"/>
              </a:rPr>
              <a:t>P</a:t>
            </a:r>
          </a:p>
        </p:txBody>
      </p:sp>
      <p:sp>
        <p:nvSpPr>
          <p:cNvPr id="96263" name="Text Box 5"/>
          <p:cNvSpPr txBox="1">
            <a:spLocks noChangeArrowheads="1"/>
          </p:cNvSpPr>
          <p:nvPr/>
        </p:nvSpPr>
        <p:spPr bwMode="auto">
          <a:xfrm>
            <a:off x="4276725" y="5080000"/>
            <a:ext cx="474663" cy="519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800" b="1" i="1">
                <a:cs typeface="Arial" charset="0"/>
              </a:rPr>
              <a:t>Q</a:t>
            </a:r>
          </a:p>
        </p:txBody>
      </p:sp>
      <p:sp>
        <p:nvSpPr>
          <p:cNvPr id="96264" name="Line 6"/>
          <p:cNvSpPr>
            <a:spLocks noChangeShapeType="1"/>
          </p:cNvSpPr>
          <p:nvPr/>
        </p:nvSpPr>
        <p:spPr bwMode="auto">
          <a:xfrm flipV="1">
            <a:off x="2178050" y="3541713"/>
            <a:ext cx="0" cy="920750"/>
          </a:xfrm>
          <a:prstGeom prst="line">
            <a:avLst/>
          </a:prstGeom>
          <a:noFill/>
          <a:ln w="5715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6265" name="Line 7"/>
          <p:cNvSpPr>
            <a:spLocks noChangeShapeType="1"/>
          </p:cNvSpPr>
          <p:nvPr/>
        </p:nvSpPr>
        <p:spPr bwMode="auto">
          <a:xfrm flipV="1">
            <a:off x="2989263" y="2195513"/>
            <a:ext cx="0" cy="1366837"/>
          </a:xfrm>
          <a:prstGeom prst="line">
            <a:avLst/>
          </a:prstGeom>
          <a:noFill/>
          <a:ln w="5715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6266" name="Line 8"/>
          <p:cNvSpPr>
            <a:spLocks noChangeShapeType="1"/>
          </p:cNvSpPr>
          <p:nvPr/>
        </p:nvSpPr>
        <p:spPr bwMode="auto">
          <a:xfrm>
            <a:off x="1341438" y="4433888"/>
            <a:ext cx="842962" cy="0"/>
          </a:xfrm>
          <a:prstGeom prst="line">
            <a:avLst/>
          </a:prstGeom>
          <a:noFill/>
          <a:ln w="5715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6267" name="Line 9"/>
          <p:cNvSpPr>
            <a:spLocks noChangeShapeType="1"/>
          </p:cNvSpPr>
          <p:nvPr/>
        </p:nvSpPr>
        <p:spPr bwMode="auto">
          <a:xfrm flipV="1">
            <a:off x="1368425" y="4445000"/>
            <a:ext cx="0" cy="884238"/>
          </a:xfrm>
          <a:prstGeom prst="line">
            <a:avLst/>
          </a:prstGeom>
          <a:noFill/>
          <a:ln w="5715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6268" name="Line 10"/>
          <p:cNvSpPr>
            <a:spLocks noChangeShapeType="1"/>
          </p:cNvSpPr>
          <p:nvPr/>
        </p:nvSpPr>
        <p:spPr bwMode="auto">
          <a:xfrm>
            <a:off x="2151063" y="3533775"/>
            <a:ext cx="842962" cy="0"/>
          </a:xfrm>
          <a:prstGeom prst="line">
            <a:avLst/>
          </a:prstGeom>
          <a:noFill/>
          <a:ln w="5715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6269" name="Line 11"/>
          <p:cNvSpPr>
            <a:spLocks noChangeShapeType="1"/>
          </p:cNvSpPr>
          <p:nvPr/>
        </p:nvSpPr>
        <p:spPr bwMode="auto">
          <a:xfrm>
            <a:off x="2962275" y="2200275"/>
            <a:ext cx="823913" cy="0"/>
          </a:xfrm>
          <a:prstGeom prst="line">
            <a:avLst/>
          </a:prstGeom>
          <a:noFill/>
          <a:ln w="5715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6270" name="Line 12"/>
          <p:cNvSpPr>
            <a:spLocks noChangeShapeType="1"/>
          </p:cNvSpPr>
          <p:nvPr/>
        </p:nvSpPr>
        <p:spPr bwMode="auto">
          <a:xfrm flipV="1">
            <a:off x="3783013" y="1497013"/>
            <a:ext cx="0" cy="731837"/>
          </a:xfrm>
          <a:prstGeom prst="line">
            <a:avLst/>
          </a:prstGeom>
          <a:noFill/>
          <a:ln w="5715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6271" name="Text Box 13"/>
          <p:cNvSpPr txBox="1">
            <a:spLocks noChangeArrowheads="1"/>
          </p:cNvSpPr>
          <p:nvPr/>
        </p:nvSpPr>
        <p:spPr bwMode="auto">
          <a:xfrm>
            <a:off x="5251450" y="1028700"/>
            <a:ext cx="2489200"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105000"/>
              </a:lnSpc>
              <a:spcBef>
                <a:spcPct val="50000"/>
              </a:spcBef>
            </a:pPr>
            <a:r>
              <a:rPr lang="en-US" altLang="en-US" sz="2600">
                <a:cs typeface="Arial" charset="0"/>
              </a:rPr>
              <a:t>PS = </a:t>
            </a:r>
            <a:r>
              <a:rPr lang="en-US" altLang="en-US" sz="2600" b="1" i="1">
                <a:cs typeface="Arial" charset="0"/>
              </a:rPr>
              <a:t>P</a:t>
            </a:r>
            <a:r>
              <a:rPr lang="en-US" altLang="en-US" sz="2600">
                <a:cs typeface="Arial" charset="0"/>
              </a:rPr>
              <a:t> – cost</a:t>
            </a:r>
          </a:p>
        </p:txBody>
      </p:sp>
      <p:sp>
        <p:nvSpPr>
          <p:cNvPr id="142350" name="Text Box 14"/>
          <p:cNvSpPr txBox="1">
            <a:spLocks noChangeArrowheads="1"/>
          </p:cNvSpPr>
          <p:nvPr/>
        </p:nvSpPr>
        <p:spPr bwMode="auto">
          <a:xfrm>
            <a:off x="5970588" y="1622425"/>
            <a:ext cx="2916237" cy="297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05000"/>
              </a:lnSpc>
              <a:spcBef>
                <a:spcPct val="50000"/>
              </a:spcBef>
            </a:pPr>
            <a:r>
              <a:rPr lang="en-US" altLang="en-US" sz="2600">
                <a:cs typeface="Arial" charset="0"/>
              </a:rPr>
              <a:t>Suppose </a:t>
            </a:r>
            <a:r>
              <a:rPr lang="en-US" altLang="en-US" sz="2600" b="1" i="1">
                <a:cs typeface="Arial" charset="0"/>
              </a:rPr>
              <a:t>P</a:t>
            </a:r>
            <a:r>
              <a:rPr lang="en-US" altLang="en-US" sz="2600">
                <a:cs typeface="Arial" charset="0"/>
              </a:rPr>
              <a:t> = $25.</a:t>
            </a:r>
          </a:p>
          <a:p>
            <a:pPr>
              <a:lnSpc>
                <a:spcPct val="105000"/>
              </a:lnSpc>
              <a:spcBef>
                <a:spcPct val="50000"/>
              </a:spcBef>
            </a:pPr>
            <a:r>
              <a:rPr lang="en-US" altLang="en-US" sz="2600">
                <a:cs typeface="Arial" charset="0"/>
              </a:rPr>
              <a:t>Jack’s PS = $15</a:t>
            </a:r>
          </a:p>
          <a:p>
            <a:pPr>
              <a:lnSpc>
                <a:spcPct val="105000"/>
              </a:lnSpc>
              <a:spcBef>
                <a:spcPct val="50000"/>
              </a:spcBef>
            </a:pPr>
            <a:r>
              <a:rPr lang="en-US" altLang="en-US" sz="2600">
                <a:cs typeface="Arial" charset="0"/>
              </a:rPr>
              <a:t>Janet’s PS = $5</a:t>
            </a:r>
          </a:p>
          <a:p>
            <a:pPr>
              <a:lnSpc>
                <a:spcPct val="105000"/>
              </a:lnSpc>
              <a:spcBef>
                <a:spcPct val="50000"/>
              </a:spcBef>
            </a:pPr>
            <a:r>
              <a:rPr lang="en-US" altLang="en-US" sz="2600">
                <a:cs typeface="Arial" charset="0"/>
              </a:rPr>
              <a:t>Chrissy’s PS = $0</a:t>
            </a:r>
          </a:p>
          <a:p>
            <a:pPr>
              <a:lnSpc>
                <a:spcPct val="105000"/>
              </a:lnSpc>
              <a:spcBef>
                <a:spcPct val="50000"/>
              </a:spcBef>
            </a:pPr>
            <a:r>
              <a:rPr lang="en-US" altLang="en-US" sz="2600">
                <a:cs typeface="Arial" charset="0"/>
              </a:rPr>
              <a:t>Total PS = $20</a:t>
            </a:r>
          </a:p>
        </p:txBody>
      </p:sp>
      <p:grpSp>
        <p:nvGrpSpPr>
          <p:cNvPr id="2" name="Group 38"/>
          <p:cNvGrpSpPr>
            <a:grpSpLocks/>
          </p:cNvGrpSpPr>
          <p:nvPr/>
        </p:nvGrpSpPr>
        <p:grpSpPr bwMode="auto">
          <a:xfrm>
            <a:off x="509588" y="3094038"/>
            <a:ext cx="2454275" cy="0"/>
            <a:chOff x="321" y="1949"/>
            <a:chExt cx="1546" cy="0"/>
          </a:xfrm>
        </p:grpSpPr>
        <p:sp>
          <p:nvSpPr>
            <p:cNvPr id="96274" name="Line 29"/>
            <p:cNvSpPr>
              <a:spLocks noChangeShapeType="1"/>
            </p:cNvSpPr>
            <p:nvPr/>
          </p:nvSpPr>
          <p:spPr bwMode="auto">
            <a:xfrm>
              <a:off x="321" y="1949"/>
              <a:ext cx="520" cy="0"/>
            </a:xfrm>
            <a:prstGeom prst="line">
              <a:avLst/>
            </a:prstGeom>
            <a:noFill/>
            <a:ln w="38100">
              <a:solidFill>
                <a:srgbClr val="3333FF"/>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96275" name="Line 30"/>
            <p:cNvSpPr>
              <a:spLocks noChangeShapeType="1"/>
            </p:cNvSpPr>
            <p:nvPr/>
          </p:nvSpPr>
          <p:spPr bwMode="auto">
            <a:xfrm>
              <a:off x="859" y="1949"/>
              <a:ext cx="1008" cy="0"/>
            </a:xfrm>
            <a:prstGeom prst="line">
              <a:avLst/>
            </a:prstGeom>
            <a:noFill/>
            <a:ln w="12700">
              <a:solidFill>
                <a:srgbClr val="3333FF"/>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6279" name="Group 35"/>
          <p:cNvGrpSpPr>
            <a:grpSpLocks/>
          </p:cNvGrpSpPr>
          <p:nvPr/>
        </p:nvGrpSpPr>
        <p:grpSpPr bwMode="auto">
          <a:xfrm>
            <a:off x="3073400" y="3009900"/>
            <a:ext cx="1819275" cy="863600"/>
            <a:chOff x="1936" y="1896"/>
            <a:chExt cx="1146" cy="544"/>
          </a:xfrm>
        </p:grpSpPr>
        <p:sp>
          <p:nvSpPr>
            <p:cNvPr id="96280" name="Line 20"/>
            <p:cNvSpPr>
              <a:spLocks noChangeShapeType="1"/>
            </p:cNvSpPr>
            <p:nvPr/>
          </p:nvSpPr>
          <p:spPr bwMode="auto">
            <a:xfrm flipH="1">
              <a:off x="1936" y="2225"/>
              <a:ext cx="337" cy="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96281" name="Text Box 19"/>
            <p:cNvSpPr txBox="1">
              <a:spLocks noChangeArrowheads="1"/>
            </p:cNvSpPr>
            <p:nvPr/>
          </p:nvSpPr>
          <p:spPr bwMode="auto">
            <a:xfrm>
              <a:off x="2205" y="1896"/>
              <a:ext cx="877" cy="544"/>
            </a:xfrm>
            <a:prstGeom prst="rect">
              <a:avLst/>
            </a:prstGeom>
            <a:solidFill>
              <a:srgbClr val="CCFFCC"/>
            </a:solidFill>
            <a:ln w="9525">
              <a:solidFill>
                <a:schemeClr val="tx1"/>
              </a:solidFill>
              <a:miter lim="800000"/>
              <a:headEnd/>
              <a:tailEnd/>
            </a:ln>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500">
                  <a:cs typeface="Arial" charset="0"/>
                </a:rPr>
                <a:t>Janet’s cost</a:t>
              </a:r>
            </a:p>
          </p:txBody>
        </p:sp>
      </p:grpSp>
      <p:grpSp>
        <p:nvGrpSpPr>
          <p:cNvPr id="96282" name="Group 36"/>
          <p:cNvGrpSpPr>
            <a:grpSpLocks/>
          </p:cNvGrpSpPr>
          <p:nvPr/>
        </p:nvGrpSpPr>
        <p:grpSpPr bwMode="auto">
          <a:xfrm>
            <a:off x="2263775" y="4197350"/>
            <a:ext cx="2578100" cy="482600"/>
            <a:chOff x="1426" y="2644"/>
            <a:chExt cx="1624" cy="304"/>
          </a:xfrm>
        </p:grpSpPr>
        <p:sp>
          <p:nvSpPr>
            <p:cNvPr id="96283" name="Line 17"/>
            <p:cNvSpPr>
              <a:spLocks noChangeShapeType="1"/>
            </p:cNvSpPr>
            <p:nvPr/>
          </p:nvSpPr>
          <p:spPr bwMode="auto">
            <a:xfrm flipH="1">
              <a:off x="1426" y="2796"/>
              <a:ext cx="337" cy="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96284" name="Text Box 16"/>
            <p:cNvSpPr txBox="1">
              <a:spLocks noChangeArrowheads="1"/>
            </p:cNvSpPr>
            <p:nvPr/>
          </p:nvSpPr>
          <p:spPr bwMode="auto">
            <a:xfrm>
              <a:off x="1702" y="2644"/>
              <a:ext cx="1348" cy="304"/>
            </a:xfrm>
            <a:prstGeom prst="rect">
              <a:avLst/>
            </a:prstGeom>
            <a:solidFill>
              <a:srgbClr val="CCFFCC"/>
            </a:solidFill>
            <a:ln w="9525">
              <a:solidFill>
                <a:schemeClr val="tx1"/>
              </a:solidFill>
              <a:miter lim="800000"/>
              <a:headEnd/>
              <a:tailEnd/>
            </a:ln>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500">
                  <a:cs typeface="Arial" charset="0"/>
                </a:rPr>
                <a:t>Jack’s cost</a:t>
              </a:r>
            </a:p>
          </p:txBody>
        </p:sp>
      </p:grpSp>
      <p:sp>
        <p:nvSpPr>
          <p:cNvPr id="142373" name="Rectangle 37"/>
          <p:cNvSpPr>
            <a:spLocks noChangeArrowheads="1"/>
          </p:cNvSpPr>
          <p:nvPr/>
        </p:nvSpPr>
        <p:spPr bwMode="auto">
          <a:xfrm>
            <a:off x="4873625" y="4805363"/>
            <a:ext cx="3589338" cy="1835150"/>
          </a:xfrm>
          <a:prstGeom prst="rect">
            <a:avLst/>
          </a:prstGeom>
          <a:solidFill>
            <a:srgbClr val="FFFF99"/>
          </a:solidFill>
          <a:ln w="19050">
            <a:solidFill>
              <a:srgbClr val="FFFF00"/>
            </a:solidFill>
            <a:miter lim="800000"/>
            <a:headEnd/>
            <a:tailEnd/>
          </a:ln>
          <a:effectLst>
            <a:outerShdw dist="71842" dir="2700000" algn="ctr" rotWithShape="0">
              <a:srgbClr val="808080"/>
            </a:outerShdw>
          </a:effec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105000"/>
              </a:lnSpc>
              <a:spcBef>
                <a:spcPct val="20000"/>
              </a:spcBef>
              <a:buClr>
                <a:srgbClr val="00B85C"/>
              </a:buClr>
              <a:buSzPct val="120000"/>
              <a:buFont typeface="Wingdings" pitchFamily="2" charset="2"/>
              <a:buNone/>
            </a:pPr>
            <a:r>
              <a:rPr lang="en-US" altLang="en-US" sz="2600" i="1">
                <a:cs typeface="Arial" charset="0"/>
              </a:rPr>
              <a:t>Total PS equals the area above the supply curve under the price, from 0 to </a:t>
            </a:r>
            <a:r>
              <a:rPr lang="en-US" altLang="en-US" sz="2600" b="1" i="1">
                <a:cs typeface="Arial" charset="0"/>
              </a:rPr>
              <a:t>Q</a:t>
            </a:r>
            <a:r>
              <a:rPr lang="en-US" altLang="en-US" sz="2600" i="1">
                <a:cs typeface="Arial" charset="0"/>
              </a:rPr>
              <a:t>.</a:t>
            </a:r>
          </a:p>
        </p:txBody>
      </p:sp>
      <p:grpSp>
        <p:nvGrpSpPr>
          <p:cNvPr id="96286" name="Group 30"/>
          <p:cNvGrpSpPr>
            <a:grpSpLocks/>
          </p:cNvGrpSpPr>
          <p:nvPr/>
        </p:nvGrpSpPr>
        <p:grpSpPr bwMode="auto">
          <a:xfrm>
            <a:off x="3883025" y="1762125"/>
            <a:ext cx="1836738" cy="863600"/>
            <a:chOff x="2446" y="1110"/>
            <a:chExt cx="1157" cy="544"/>
          </a:xfrm>
        </p:grpSpPr>
        <p:sp>
          <p:nvSpPr>
            <p:cNvPr id="96287" name="Line 24"/>
            <p:cNvSpPr>
              <a:spLocks noChangeShapeType="1"/>
            </p:cNvSpPr>
            <p:nvPr/>
          </p:nvSpPr>
          <p:spPr bwMode="auto">
            <a:xfrm flipH="1">
              <a:off x="2446" y="1387"/>
              <a:ext cx="337" cy="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96288" name="Text Box 25"/>
            <p:cNvSpPr txBox="1">
              <a:spLocks noChangeArrowheads="1"/>
            </p:cNvSpPr>
            <p:nvPr/>
          </p:nvSpPr>
          <p:spPr bwMode="auto">
            <a:xfrm>
              <a:off x="2668" y="1110"/>
              <a:ext cx="935" cy="544"/>
            </a:xfrm>
            <a:prstGeom prst="rect">
              <a:avLst/>
            </a:prstGeom>
            <a:solidFill>
              <a:srgbClr val="CCFFCC"/>
            </a:solidFill>
            <a:ln w="9525">
              <a:solidFill>
                <a:schemeClr val="tx1"/>
              </a:solidFill>
              <a:miter lim="800000"/>
              <a:headEnd/>
              <a:tailEnd/>
            </a:ln>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500">
                  <a:cs typeface="Arial" charset="0"/>
                </a:rPr>
                <a:t>Chrissy’s </a:t>
              </a:r>
              <a:br>
                <a:rPr lang="en-US" altLang="en-US" sz="2500">
                  <a:cs typeface="Arial" charset="0"/>
                </a:rPr>
              </a:br>
              <a:r>
                <a:rPr lang="en-US" altLang="en-US" sz="2500">
                  <a:cs typeface="Arial" charset="0"/>
                </a:rPr>
                <a:t>cost</a:t>
              </a:r>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2350">
                                            <p:txEl>
                                              <p:pRg st="0" end="0"/>
                                            </p:txEl>
                                          </p:spTgt>
                                        </p:tgtEl>
                                        <p:attrNameLst>
                                          <p:attrName>style.visibility</p:attrName>
                                        </p:attrNameLst>
                                      </p:cBhvr>
                                      <p:to>
                                        <p:strVal val="visible"/>
                                      </p:to>
                                    </p:set>
                                    <p:animEffect transition="in" filter="wipe(left)">
                                      <p:cBhvr>
                                        <p:cTn id="7" dur="500"/>
                                        <p:tgtEl>
                                          <p:spTgt spid="142350">
                                            <p:txEl>
                                              <p:pRg st="0" end="0"/>
                                            </p:txEl>
                                          </p:spTgt>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42350">
                                            <p:txEl>
                                              <p:pRg st="1" end="1"/>
                                            </p:txEl>
                                          </p:spTgt>
                                        </p:tgtEl>
                                        <p:attrNameLst>
                                          <p:attrName>style.visibility</p:attrName>
                                        </p:attrNameLst>
                                      </p:cBhvr>
                                      <p:to>
                                        <p:strVal val="visible"/>
                                      </p:to>
                                    </p:set>
                                    <p:animEffect transition="in" filter="wipe(left)">
                                      <p:cBhvr>
                                        <p:cTn id="16" dur="500"/>
                                        <p:tgtEl>
                                          <p:spTgt spid="142350">
                                            <p:txEl>
                                              <p:pRg st="1" end="1"/>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42368"/>
                                        </p:tgtEl>
                                        <p:attrNameLst>
                                          <p:attrName>style.visibility</p:attrName>
                                        </p:attrNameLst>
                                      </p:cBhvr>
                                      <p:to>
                                        <p:strVal val="visible"/>
                                      </p:to>
                                    </p:set>
                                    <p:animEffect transition="in" filter="dissolve">
                                      <p:cBhvr>
                                        <p:cTn id="19" dur="500"/>
                                        <p:tgtEl>
                                          <p:spTgt spid="14236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xit" presetSubtype="0" fill="hold" grpId="1" nodeType="clickEffect">
                                  <p:stCondLst>
                                    <p:cond delay="0"/>
                                  </p:stCondLst>
                                  <p:childTnLst>
                                    <p:animEffect transition="out" filter="dissolve">
                                      <p:cBhvr>
                                        <p:cTn id="23" dur="500"/>
                                        <p:tgtEl>
                                          <p:spTgt spid="142368"/>
                                        </p:tgtEl>
                                      </p:cBhvr>
                                    </p:animEffect>
                                    <p:set>
                                      <p:cBhvr>
                                        <p:cTn id="24" dur="1" fill="hold">
                                          <p:stCondLst>
                                            <p:cond delay="499"/>
                                          </p:stCondLst>
                                        </p:cTn>
                                        <p:tgtEl>
                                          <p:spTgt spid="142368"/>
                                        </p:tgtEl>
                                        <p:attrNameLst>
                                          <p:attrName>style.visibility</p:attrName>
                                        </p:attrNameLst>
                                      </p:cBhvr>
                                      <p:to>
                                        <p:strVal val="hidden"/>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42350">
                                            <p:txEl>
                                              <p:pRg st="2" end="2"/>
                                            </p:txEl>
                                          </p:spTgt>
                                        </p:tgtEl>
                                        <p:attrNameLst>
                                          <p:attrName>style.visibility</p:attrName>
                                        </p:attrNameLst>
                                      </p:cBhvr>
                                      <p:to>
                                        <p:strVal val="visible"/>
                                      </p:to>
                                    </p:set>
                                    <p:animEffect transition="in" filter="wipe(left)">
                                      <p:cBhvr>
                                        <p:cTn id="29" dur="500"/>
                                        <p:tgtEl>
                                          <p:spTgt spid="142350">
                                            <p:txEl>
                                              <p:pRg st="2" end="2"/>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142369"/>
                                        </p:tgtEl>
                                        <p:attrNameLst>
                                          <p:attrName>style.visibility</p:attrName>
                                        </p:attrNameLst>
                                      </p:cBhvr>
                                      <p:to>
                                        <p:strVal val="visible"/>
                                      </p:to>
                                    </p:set>
                                    <p:animEffect transition="in" filter="dissolve">
                                      <p:cBhvr>
                                        <p:cTn id="32" dur="500"/>
                                        <p:tgtEl>
                                          <p:spTgt spid="14236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xit" presetSubtype="0" fill="hold" grpId="1" nodeType="clickEffect">
                                  <p:stCondLst>
                                    <p:cond delay="0"/>
                                  </p:stCondLst>
                                  <p:childTnLst>
                                    <p:animEffect transition="out" filter="dissolve">
                                      <p:cBhvr>
                                        <p:cTn id="36" dur="500"/>
                                        <p:tgtEl>
                                          <p:spTgt spid="142369"/>
                                        </p:tgtEl>
                                      </p:cBhvr>
                                    </p:animEffect>
                                    <p:set>
                                      <p:cBhvr>
                                        <p:cTn id="37" dur="1" fill="hold">
                                          <p:stCondLst>
                                            <p:cond delay="499"/>
                                          </p:stCondLst>
                                        </p:cTn>
                                        <p:tgtEl>
                                          <p:spTgt spid="142369"/>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42350">
                                            <p:txEl>
                                              <p:pRg st="3" end="3"/>
                                            </p:txEl>
                                          </p:spTgt>
                                        </p:tgtEl>
                                        <p:attrNameLst>
                                          <p:attrName>style.visibility</p:attrName>
                                        </p:attrNameLst>
                                      </p:cBhvr>
                                      <p:to>
                                        <p:strVal val="visible"/>
                                      </p:to>
                                    </p:set>
                                    <p:animEffect transition="in" filter="wipe(left)">
                                      <p:cBhvr>
                                        <p:cTn id="42" dur="500"/>
                                        <p:tgtEl>
                                          <p:spTgt spid="142350">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42350">
                                            <p:txEl>
                                              <p:pRg st="4" end="4"/>
                                            </p:txEl>
                                          </p:spTgt>
                                        </p:tgtEl>
                                        <p:attrNameLst>
                                          <p:attrName>style.visibility</p:attrName>
                                        </p:attrNameLst>
                                      </p:cBhvr>
                                      <p:to>
                                        <p:strVal val="visible"/>
                                      </p:to>
                                    </p:set>
                                    <p:animEffect transition="in" filter="wipe(left)">
                                      <p:cBhvr>
                                        <p:cTn id="47" dur="500"/>
                                        <p:tgtEl>
                                          <p:spTgt spid="142350">
                                            <p:txEl>
                                              <p:pRg st="4" end="4"/>
                                            </p:txEl>
                                          </p:spTgt>
                                        </p:tgtEl>
                                      </p:cBhvr>
                                    </p:animEffect>
                                  </p:childTnLst>
                                </p:cTn>
                              </p:par>
                              <p:par>
                                <p:cTn id="48" presetID="9" presetClass="entr" presetSubtype="0" fill="hold" grpId="2" nodeType="withEffect">
                                  <p:stCondLst>
                                    <p:cond delay="0"/>
                                  </p:stCondLst>
                                  <p:childTnLst>
                                    <p:set>
                                      <p:cBhvr>
                                        <p:cTn id="49" dur="1" fill="hold">
                                          <p:stCondLst>
                                            <p:cond delay="0"/>
                                          </p:stCondLst>
                                        </p:cTn>
                                        <p:tgtEl>
                                          <p:spTgt spid="142369"/>
                                        </p:tgtEl>
                                        <p:attrNameLst>
                                          <p:attrName>style.visibility</p:attrName>
                                        </p:attrNameLst>
                                      </p:cBhvr>
                                      <p:to>
                                        <p:strVal val="visible"/>
                                      </p:to>
                                    </p:set>
                                    <p:animEffect transition="in" filter="dissolve">
                                      <p:cBhvr>
                                        <p:cTn id="50" dur="500"/>
                                        <p:tgtEl>
                                          <p:spTgt spid="142369"/>
                                        </p:tgtEl>
                                      </p:cBhvr>
                                    </p:animEffect>
                                  </p:childTnLst>
                                </p:cTn>
                              </p:par>
                              <p:par>
                                <p:cTn id="51" presetID="9" presetClass="entr" presetSubtype="0" fill="hold" grpId="2" nodeType="withEffect">
                                  <p:stCondLst>
                                    <p:cond delay="0"/>
                                  </p:stCondLst>
                                  <p:childTnLst>
                                    <p:set>
                                      <p:cBhvr>
                                        <p:cTn id="52" dur="1" fill="hold">
                                          <p:stCondLst>
                                            <p:cond delay="0"/>
                                          </p:stCondLst>
                                        </p:cTn>
                                        <p:tgtEl>
                                          <p:spTgt spid="142368"/>
                                        </p:tgtEl>
                                        <p:attrNameLst>
                                          <p:attrName>style.visibility</p:attrName>
                                        </p:attrNameLst>
                                      </p:cBhvr>
                                      <p:to>
                                        <p:strVal val="visible"/>
                                      </p:to>
                                    </p:set>
                                    <p:animEffect transition="in" filter="dissolve">
                                      <p:cBhvr>
                                        <p:cTn id="53" dur="500"/>
                                        <p:tgtEl>
                                          <p:spTgt spid="142368"/>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142373"/>
                                        </p:tgtEl>
                                        <p:attrNameLst>
                                          <p:attrName>style.visibility</p:attrName>
                                        </p:attrNameLst>
                                      </p:cBhvr>
                                      <p:to>
                                        <p:strVal val="visible"/>
                                      </p:to>
                                    </p:set>
                                    <p:animEffect transition="in" filter="dissolve">
                                      <p:cBhvr>
                                        <p:cTn id="58" dur="500"/>
                                        <p:tgtEl>
                                          <p:spTgt spid="1423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69" grpId="0" animBg="1"/>
      <p:bldP spid="142369" grpId="1" animBg="1"/>
      <p:bldP spid="142369" grpId="2" animBg="1"/>
      <p:bldP spid="142368" grpId="0" animBg="1"/>
      <p:bldP spid="142368" grpId="1" animBg="1"/>
      <p:bldP spid="142368" grpId="2" animBg="1"/>
      <p:bldP spid="142350" grpId="0" build="p"/>
      <p:bldP spid="142373"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 name="Footer Placeholder 1"/>
          <p:cNvSpPr>
            <a:spLocks noGrp="1"/>
          </p:cNvSpPr>
          <p:nvPr>
            <p:ph type="ftr" sz="quarter" idx="10"/>
          </p:nvPr>
        </p:nvSpPr>
        <p:spPr/>
        <p:txBody>
          <a:bodyPr/>
          <a:lstStyle/>
          <a:p>
            <a:r>
              <a:rPr lang="en-US" altLang="en-US"/>
              <a:t>CONSUMERS, PRODUCERS, AND THE EFFICIENCY OF MARKETS</a:t>
            </a:r>
          </a:p>
        </p:txBody>
      </p:sp>
      <p:sp>
        <p:nvSpPr>
          <p:cNvPr id="25" name="Slide Number Placeholder 2"/>
          <p:cNvSpPr>
            <a:spLocks noGrp="1"/>
          </p:cNvSpPr>
          <p:nvPr>
            <p:ph type="sldNum" sz="quarter" idx="11"/>
          </p:nvPr>
        </p:nvSpPr>
        <p:spPr/>
        <p:txBody>
          <a:bodyPr/>
          <a:lstStyle/>
          <a:p>
            <a:fld id="{AA44CEE4-7408-4140-9BC5-0668166B9A5A}" type="slidenum">
              <a:rPr lang="en-US" altLang="en-US"/>
              <a:pPr/>
              <a:t>23</a:t>
            </a:fld>
            <a:endParaRPr lang="en-US" altLang="en-US"/>
          </a:p>
        </p:txBody>
      </p:sp>
      <p:grpSp>
        <p:nvGrpSpPr>
          <p:cNvPr id="98306" name="Group 2"/>
          <p:cNvGrpSpPr>
            <a:grpSpLocks/>
          </p:cNvGrpSpPr>
          <p:nvPr/>
        </p:nvGrpSpPr>
        <p:grpSpPr bwMode="auto">
          <a:xfrm>
            <a:off x="3787775" y="1009650"/>
            <a:ext cx="4979988" cy="5295900"/>
            <a:chOff x="2386" y="636"/>
            <a:chExt cx="3137" cy="3336"/>
          </a:xfrm>
        </p:grpSpPr>
        <p:graphicFrame>
          <p:nvGraphicFramePr>
            <p:cNvPr id="98307" name="Object 3"/>
            <p:cNvGraphicFramePr>
              <a:graphicFrameLocks noChangeAspect="1"/>
            </p:cNvGraphicFramePr>
            <p:nvPr/>
          </p:nvGraphicFramePr>
          <p:xfrm>
            <a:off x="2386" y="636"/>
            <a:ext cx="3120" cy="3336"/>
          </p:xfrm>
          <a:graphic>
            <a:graphicData uri="http://schemas.openxmlformats.org/presentationml/2006/ole">
              <mc:AlternateContent xmlns:mc="http://schemas.openxmlformats.org/markup-compatibility/2006">
                <mc:Choice xmlns:v="urn:schemas-microsoft-com:vml" Requires="v">
                  <p:oleObj spid="_x0000_s98329" name="Chart" r:id="rId4" imgW="3543360" imgH="3790890" progId="Excel.Chart.8">
                    <p:embed/>
                  </p:oleObj>
                </mc:Choice>
                <mc:Fallback>
                  <p:oleObj name="Chart" r:id="rId4" imgW="3543360" imgH="3790890" progId="Excel.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6" y="636"/>
                          <a:ext cx="3120" cy="3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8308" name="Rectangle 4"/>
            <p:cNvSpPr>
              <a:spLocks noChangeArrowheads="1"/>
            </p:cNvSpPr>
            <p:nvPr/>
          </p:nvSpPr>
          <p:spPr bwMode="auto">
            <a:xfrm>
              <a:off x="2717" y="731"/>
              <a:ext cx="260" cy="31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P</a:t>
              </a:r>
            </a:p>
          </p:txBody>
        </p:sp>
        <p:sp>
          <p:nvSpPr>
            <p:cNvPr id="98309" name="Rectangle 5"/>
            <p:cNvSpPr>
              <a:spLocks noChangeArrowheads="1"/>
            </p:cNvSpPr>
            <p:nvPr/>
          </p:nvSpPr>
          <p:spPr bwMode="auto">
            <a:xfrm>
              <a:off x="5218" y="3279"/>
              <a:ext cx="305" cy="31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Q</a:t>
              </a:r>
            </a:p>
          </p:txBody>
        </p:sp>
      </p:grpSp>
      <p:sp>
        <p:nvSpPr>
          <p:cNvPr id="98310" name="Rectangle 6"/>
          <p:cNvSpPr>
            <a:spLocks noGrp="1" noChangeArrowheads="1"/>
          </p:cNvSpPr>
          <p:nvPr>
            <p:ph type="title" idx="4294967295"/>
          </p:nvPr>
        </p:nvSpPr>
        <p:spPr>
          <a:xfrm>
            <a:off x="231775" y="252413"/>
            <a:ext cx="8724900" cy="649287"/>
          </a:xfrm>
        </p:spPr>
        <p:txBody>
          <a:bodyPr/>
          <a:lstStyle/>
          <a:p>
            <a:r>
              <a:rPr lang="en-US" altLang="en-US" sz="3300"/>
              <a:t>PS with Lots of Sellers &amp; a Smooth S Curve</a:t>
            </a:r>
          </a:p>
        </p:txBody>
      </p:sp>
      <p:sp>
        <p:nvSpPr>
          <p:cNvPr id="98311" name="Text Box 7"/>
          <p:cNvSpPr txBox="1">
            <a:spLocks noChangeArrowheads="1"/>
          </p:cNvSpPr>
          <p:nvPr/>
        </p:nvSpPr>
        <p:spPr bwMode="auto">
          <a:xfrm>
            <a:off x="5068888" y="1054100"/>
            <a:ext cx="34702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500">
                <a:cs typeface="Arial" charset="0"/>
              </a:rPr>
              <a:t>The supply of shoes</a:t>
            </a:r>
          </a:p>
        </p:txBody>
      </p:sp>
      <p:grpSp>
        <p:nvGrpSpPr>
          <p:cNvPr id="98312" name="Group 33"/>
          <p:cNvGrpSpPr>
            <a:grpSpLocks/>
          </p:cNvGrpSpPr>
          <p:nvPr/>
        </p:nvGrpSpPr>
        <p:grpSpPr bwMode="auto">
          <a:xfrm>
            <a:off x="4586288" y="2178050"/>
            <a:ext cx="4219575" cy="2386013"/>
            <a:chOff x="2889" y="1372"/>
            <a:chExt cx="2658" cy="1503"/>
          </a:xfrm>
        </p:grpSpPr>
        <p:sp>
          <p:nvSpPr>
            <p:cNvPr id="98313" name="Line 9"/>
            <p:cNvSpPr>
              <a:spLocks noChangeShapeType="1"/>
            </p:cNvSpPr>
            <p:nvPr/>
          </p:nvSpPr>
          <p:spPr bwMode="auto">
            <a:xfrm flipV="1">
              <a:off x="2889" y="1614"/>
              <a:ext cx="2401" cy="1261"/>
            </a:xfrm>
            <a:prstGeom prst="line">
              <a:avLst/>
            </a:prstGeom>
            <a:noFill/>
            <a:ln w="4445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8314" name="Rectangle 10"/>
            <p:cNvSpPr>
              <a:spLocks noChangeArrowheads="1"/>
            </p:cNvSpPr>
            <p:nvPr/>
          </p:nvSpPr>
          <p:spPr bwMode="auto">
            <a:xfrm>
              <a:off x="5242" y="1372"/>
              <a:ext cx="305"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S</a:t>
              </a:r>
            </a:p>
          </p:txBody>
        </p:sp>
      </p:grpSp>
      <p:grpSp>
        <p:nvGrpSpPr>
          <p:cNvPr id="4" name="Group 11"/>
          <p:cNvGrpSpPr>
            <a:grpSpLocks/>
          </p:cNvGrpSpPr>
          <p:nvPr/>
        </p:nvGrpSpPr>
        <p:grpSpPr bwMode="auto">
          <a:xfrm>
            <a:off x="6481763" y="3746500"/>
            <a:ext cx="2235200" cy="1547813"/>
            <a:chOff x="4083" y="2360"/>
            <a:chExt cx="1408" cy="975"/>
          </a:xfrm>
        </p:grpSpPr>
        <p:sp>
          <p:nvSpPr>
            <p:cNvPr id="98316" name="Text Box 12"/>
            <p:cNvSpPr txBox="1">
              <a:spLocks noChangeArrowheads="1"/>
            </p:cNvSpPr>
            <p:nvPr/>
          </p:nvSpPr>
          <p:spPr bwMode="auto">
            <a:xfrm>
              <a:off x="4083" y="2360"/>
              <a:ext cx="1408" cy="544"/>
            </a:xfrm>
            <a:prstGeom prst="rect">
              <a:avLst/>
            </a:prstGeom>
            <a:solidFill>
              <a:srgbClr val="FFCC99"/>
            </a:solidFill>
            <a:ln w="9525">
              <a:solidFill>
                <a:schemeClr val="tx1"/>
              </a:solidFill>
              <a:miter lim="800000"/>
              <a:headEnd/>
              <a:tailEnd/>
            </a:ln>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500">
                  <a:cs typeface="Arial" charset="0"/>
                </a:rPr>
                <a:t>1000s of pairs of shoes</a:t>
              </a:r>
            </a:p>
          </p:txBody>
        </p:sp>
        <p:sp>
          <p:nvSpPr>
            <p:cNvPr id="98317" name="Line 13"/>
            <p:cNvSpPr>
              <a:spLocks noChangeShapeType="1"/>
            </p:cNvSpPr>
            <p:nvPr/>
          </p:nvSpPr>
          <p:spPr bwMode="auto">
            <a:xfrm>
              <a:off x="4989" y="2901"/>
              <a:ext cx="299" cy="434"/>
            </a:xfrm>
            <a:prstGeom prst="line">
              <a:avLst/>
            </a:prstGeom>
            <a:noFill/>
            <a:ln w="38100">
              <a:solidFill>
                <a:srgbClr val="FF66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grpSp>
        <p:nvGrpSpPr>
          <p:cNvPr id="5" name="Group 14"/>
          <p:cNvGrpSpPr>
            <a:grpSpLocks/>
          </p:cNvGrpSpPr>
          <p:nvPr/>
        </p:nvGrpSpPr>
        <p:grpSpPr bwMode="auto">
          <a:xfrm>
            <a:off x="2298700" y="1098550"/>
            <a:ext cx="2006600" cy="863600"/>
            <a:chOff x="1448" y="692"/>
            <a:chExt cx="1264" cy="544"/>
          </a:xfrm>
        </p:grpSpPr>
        <p:sp>
          <p:nvSpPr>
            <p:cNvPr id="98319" name="Line 15"/>
            <p:cNvSpPr>
              <a:spLocks noChangeShapeType="1"/>
            </p:cNvSpPr>
            <p:nvPr/>
          </p:nvSpPr>
          <p:spPr bwMode="auto">
            <a:xfrm flipV="1">
              <a:off x="2159" y="896"/>
              <a:ext cx="553" cy="105"/>
            </a:xfrm>
            <a:prstGeom prst="line">
              <a:avLst/>
            </a:prstGeom>
            <a:noFill/>
            <a:ln w="38100">
              <a:solidFill>
                <a:srgbClr val="FF66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98320" name="Text Box 16"/>
            <p:cNvSpPr txBox="1">
              <a:spLocks noChangeArrowheads="1"/>
            </p:cNvSpPr>
            <p:nvPr/>
          </p:nvSpPr>
          <p:spPr bwMode="auto">
            <a:xfrm>
              <a:off x="1448" y="692"/>
              <a:ext cx="899" cy="544"/>
            </a:xfrm>
            <a:prstGeom prst="rect">
              <a:avLst/>
            </a:prstGeom>
            <a:solidFill>
              <a:srgbClr val="FFCC99"/>
            </a:solidFill>
            <a:ln w="9525">
              <a:solidFill>
                <a:schemeClr val="tx1"/>
              </a:solidFill>
              <a:miter lim="800000"/>
              <a:headEnd/>
              <a:tailEnd/>
            </a:ln>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500">
                  <a:cs typeface="Arial" charset="0"/>
                </a:rPr>
                <a:t>Price </a:t>
              </a:r>
              <a:br>
                <a:rPr lang="en-US" altLang="en-US" sz="2500">
                  <a:cs typeface="Arial" charset="0"/>
                </a:rPr>
              </a:br>
              <a:r>
                <a:rPr lang="en-US" altLang="en-US" sz="2500">
                  <a:cs typeface="Arial" charset="0"/>
                </a:rPr>
                <a:t>per pair</a:t>
              </a:r>
            </a:p>
          </p:txBody>
        </p:sp>
      </p:grpSp>
      <p:sp>
        <p:nvSpPr>
          <p:cNvPr id="150545" name="Rectangle 17"/>
          <p:cNvSpPr>
            <a:spLocks noGrp="1" noChangeArrowheads="1"/>
          </p:cNvSpPr>
          <p:nvPr>
            <p:ph type="body" idx="4294967295"/>
          </p:nvPr>
        </p:nvSpPr>
        <p:spPr>
          <a:xfrm>
            <a:off x="446088" y="1001713"/>
            <a:ext cx="3305175" cy="5124450"/>
          </a:xfrm>
          <a:noFill/>
        </p:spPr>
        <p:txBody>
          <a:bodyPr/>
          <a:lstStyle/>
          <a:p>
            <a:pPr marL="0" indent="0">
              <a:buFont typeface="Wingdings" pitchFamily="2" charset="2"/>
              <a:buNone/>
            </a:pPr>
            <a:r>
              <a:rPr lang="en-US" altLang="en-US" sz="2600"/>
              <a:t>Suppose </a:t>
            </a:r>
            <a:r>
              <a:rPr lang="en-US" altLang="en-US" sz="2600" b="1" i="1"/>
              <a:t>P</a:t>
            </a:r>
            <a:r>
              <a:rPr lang="en-US" altLang="en-US" sz="2600"/>
              <a:t> = $40. </a:t>
            </a:r>
          </a:p>
          <a:p>
            <a:pPr marL="0" indent="0">
              <a:buFont typeface="Wingdings" pitchFamily="2" charset="2"/>
              <a:buNone/>
            </a:pPr>
            <a:r>
              <a:rPr lang="en-US" altLang="en-US" sz="2600"/>
              <a:t>At </a:t>
            </a:r>
            <a:r>
              <a:rPr lang="en-US" altLang="en-US" sz="2600" b="1" i="1"/>
              <a:t>Q</a:t>
            </a:r>
            <a:r>
              <a:rPr lang="en-US" altLang="en-US" sz="2600"/>
              <a:t> = 15(thousand), the marginal seller’s cost is $30, </a:t>
            </a:r>
          </a:p>
          <a:p>
            <a:pPr marL="0" indent="0">
              <a:buFont typeface="Wingdings" pitchFamily="2" charset="2"/>
              <a:buNone/>
            </a:pPr>
            <a:r>
              <a:rPr lang="en-US" altLang="en-US" sz="2600"/>
              <a:t>and her producer surplus is $10.  </a:t>
            </a:r>
          </a:p>
          <a:p>
            <a:pPr marL="0" indent="0">
              <a:buFont typeface="Wingdings" pitchFamily="2" charset="2"/>
              <a:buNone/>
            </a:pPr>
            <a:endParaRPr lang="en-US" altLang="en-US" sz="2600"/>
          </a:p>
        </p:txBody>
      </p:sp>
      <p:grpSp>
        <p:nvGrpSpPr>
          <p:cNvPr id="6" name="Group 34"/>
          <p:cNvGrpSpPr>
            <a:grpSpLocks/>
          </p:cNvGrpSpPr>
          <p:nvPr/>
        </p:nvGrpSpPr>
        <p:grpSpPr bwMode="auto">
          <a:xfrm>
            <a:off x="3881438" y="2882900"/>
            <a:ext cx="3544887" cy="393700"/>
            <a:chOff x="2445" y="1816"/>
            <a:chExt cx="2233" cy="248"/>
          </a:xfrm>
        </p:grpSpPr>
        <p:sp>
          <p:nvSpPr>
            <p:cNvPr id="98323" name="Line 21"/>
            <p:cNvSpPr>
              <a:spLocks noChangeShapeType="1"/>
            </p:cNvSpPr>
            <p:nvPr/>
          </p:nvSpPr>
          <p:spPr bwMode="auto">
            <a:xfrm>
              <a:off x="2771" y="1938"/>
              <a:ext cx="1907"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8324" name="Rectangle 22"/>
            <p:cNvSpPr>
              <a:spLocks noChangeArrowheads="1"/>
            </p:cNvSpPr>
            <p:nvPr/>
          </p:nvSpPr>
          <p:spPr bwMode="auto">
            <a:xfrm>
              <a:off x="2445" y="1816"/>
              <a:ext cx="329" cy="248"/>
            </a:xfrm>
            <a:prstGeom prst="rect">
              <a:avLst/>
            </a:prstGeom>
            <a:noFill/>
            <a:ln w="127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sp>
        <p:nvSpPr>
          <p:cNvPr id="150547" name="Line 19"/>
          <p:cNvSpPr>
            <a:spLocks noChangeShapeType="1"/>
          </p:cNvSpPr>
          <p:nvPr/>
        </p:nvSpPr>
        <p:spPr bwMode="auto">
          <a:xfrm flipV="1">
            <a:off x="6281738" y="3073400"/>
            <a:ext cx="0" cy="592138"/>
          </a:xfrm>
          <a:prstGeom prst="line">
            <a:avLst/>
          </a:prstGeom>
          <a:noFill/>
          <a:ln w="38100">
            <a:solidFill>
              <a:srgbClr val="FF0000"/>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50546" name="Line 18"/>
          <p:cNvSpPr>
            <a:spLocks noChangeShapeType="1"/>
          </p:cNvSpPr>
          <p:nvPr/>
        </p:nvSpPr>
        <p:spPr bwMode="auto">
          <a:xfrm flipH="1" flipV="1">
            <a:off x="6283325" y="3675063"/>
            <a:ext cx="7938" cy="1770062"/>
          </a:xfrm>
          <a:prstGeom prst="line">
            <a:avLst/>
          </a:prstGeom>
          <a:noFill/>
          <a:ln w="38100">
            <a:solidFill>
              <a:srgbClr val="00CC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150566" name="Line 38"/>
          <p:cNvSpPr>
            <a:spLocks noChangeShapeType="1"/>
          </p:cNvSpPr>
          <p:nvPr/>
        </p:nvSpPr>
        <p:spPr bwMode="auto">
          <a:xfrm>
            <a:off x="4586288" y="3670300"/>
            <a:ext cx="1697037" cy="0"/>
          </a:xfrm>
          <a:prstGeom prst="line">
            <a:avLst/>
          </a:prstGeom>
          <a:noFill/>
          <a:ln w="12700">
            <a:solidFill>
              <a:srgbClr val="3333FF"/>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xit" presetSubtype="0" fill="hold" nodeType="clickEffect">
                                  <p:stCondLst>
                                    <p:cond delay="0"/>
                                  </p:stCondLst>
                                  <p:childTnLst>
                                    <p:animEffect transition="out" filter="dissolv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9" presetClass="exit" presetSubtype="0" fill="hold" nodeType="withEffect">
                                  <p:stCondLst>
                                    <p:cond delay="0"/>
                                  </p:stCondLst>
                                  <p:childTnLst>
                                    <p:animEffect transition="out" filter="dissolve">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50545">
                                            <p:txEl>
                                              <p:pRg st="0" end="0"/>
                                            </p:txEl>
                                          </p:spTgt>
                                        </p:tgtEl>
                                        <p:attrNameLst>
                                          <p:attrName>style.visibility</p:attrName>
                                        </p:attrNameLst>
                                      </p:cBhvr>
                                      <p:to>
                                        <p:strVal val="visible"/>
                                      </p:to>
                                    </p:set>
                                    <p:animEffect transition="in" filter="wipe(left)">
                                      <p:cBhvr>
                                        <p:cTn id="15" dur="500"/>
                                        <p:tgtEl>
                                          <p:spTgt spid="150545">
                                            <p:txEl>
                                              <p:pRg st="0" end="0"/>
                                            </p:txEl>
                                          </p:spTgt>
                                        </p:tgtEl>
                                      </p:cBhvr>
                                    </p:animEffect>
                                  </p:childTnLst>
                                </p:cTn>
                              </p:par>
                            </p:childTnLst>
                          </p:cTn>
                        </p:par>
                        <p:par>
                          <p:cTn id="16" fill="hold" nodeType="afterGroup">
                            <p:stCondLst>
                              <p:cond delay="500"/>
                            </p:stCondLst>
                            <p:childTnLst>
                              <p:par>
                                <p:cTn id="17" presetID="18" presetClass="entr" presetSubtype="6"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strips(downRight)">
                                      <p:cBhvr>
                                        <p:cTn id="19" dur="500"/>
                                        <p:tgtEl>
                                          <p:spTgt spid="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50545">
                                            <p:txEl>
                                              <p:pRg st="1" end="1"/>
                                            </p:txEl>
                                          </p:spTgt>
                                        </p:tgtEl>
                                        <p:attrNameLst>
                                          <p:attrName>style.visibility</p:attrName>
                                        </p:attrNameLst>
                                      </p:cBhvr>
                                      <p:to>
                                        <p:strVal val="visible"/>
                                      </p:to>
                                    </p:set>
                                    <p:animEffect transition="in" filter="wipe(left)">
                                      <p:cBhvr>
                                        <p:cTn id="24" dur="500"/>
                                        <p:tgtEl>
                                          <p:spTgt spid="150545">
                                            <p:txEl>
                                              <p:pRg st="1" end="1"/>
                                            </p:txEl>
                                          </p:spTgt>
                                        </p:tgtEl>
                                      </p:cBhvr>
                                    </p:animEffect>
                                  </p:childTnLst>
                                </p:cTn>
                              </p:par>
                            </p:childTnLst>
                          </p:cTn>
                        </p:par>
                        <p:par>
                          <p:cTn id="25" fill="hold" nodeType="afterGroup">
                            <p:stCondLst>
                              <p:cond delay="500"/>
                            </p:stCondLst>
                            <p:childTnLst>
                              <p:par>
                                <p:cTn id="26" presetID="22" presetClass="entr" presetSubtype="4" fill="hold" grpId="0" nodeType="afterEffect">
                                  <p:stCondLst>
                                    <p:cond delay="0"/>
                                  </p:stCondLst>
                                  <p:childTnLst>
                                    <p:set>
                                      <p:cBhvr>
                                        <p:cTn id="27" dur="1" fill="hold">
                                          <p:stCondLst>
                                            <p:cond delay="0"/>
                                          </p:stCondLst>
                                        </p:cTn>
                                        <p:tgtEl>
                                          <p:spTgt spid="150546"/>
                                        </p:tgtEl>
                                        <p:attrNameLst>
                                          <p:attrName>style.visibility</p:attrName>
                                        </p:attrNameLst>
                                      </p:cBhvr>
                                      <p:to>
                                        <p:strVal val="visible"/>
                                      </p:to>
                                    </p:set>
                                    <p:animEffect transition="in" filter="wipe(down)">
                                      <p:cBhvr>
                                        <p:cTn id="28" dur="500"/>
                                        <p:tgtEl>
                                          <p:spTgt spid="150546"/>
                                        </p:tgtEl>
                                      </p:cBhvr>
                                    </p:animEffect>
                                  </p:childTnLst>
                                </p:cTn>
                              </p:par>
                            </p:childTnLst>
                          </p:cTn>
                        </p:par>
                        <p:par>
                          <p:cTn id="29" fill="hold" nodeType="afterGroup">
                            <p:stCondLst>
                              <p:cond delay="1000"/>
                            </p:stCondLst>
                            <p:childTnLst>
                              <p:par>
                                <p:cTn id="30" presetID="22" presetClass="entr" presetSubtype="2" fill="hold" grpId="0" nodeType="afterEffect">
                                  <p:stCondLst>
                                    <p:cond delay="0"/>
                                  </p:stCondLst>
                                  <p:childTnLst>
                                    <p:set>
                                      <p:cBhvr>
                                        <p:cTn id="31" dur="1" fill="hold">
                                          <p:stCondLst>
                                            <p:cond delay="0"/>
                                          </p:stCondLst>
                                        </p:cTn>
                                        <p:tgtEl>
                                          <p:spTgt spid="150566"/>
                                        </p:tgtEl>
                                        <p:attrNameLst>
                                          <p:attrName>style.visibility</p:attrName>
                                        </p:attrNameLst>
                                      </p:cBhvr>
                                      <p:to>
                                        <p:strVal val="visible"/>
                                      </p:to>
                                    </p:set>
                                    <p:animEffect transition="in" filter="wipe(right)">
                                      <p:cBhvr>
                                        <p:cTn id="32" dur="500"/>
                                        <p:tgtEl>
                                          <p:spTgt spid="15056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50545">
                                            <p:txEl>
                                              <p:pRg st="2" end="2"/>
                                            </p:txEl>
                                          </p:spTgt>
                                        </p:tgtEl>
                                        <p:attrNameLst>
                                          <p:attrName>style.visibility</p:attrName>
                                        </p:attrNameLst>
                                      </p:cBhvr>
                                      <p:to>
                                        <p:strVal val="visible"/>
                                      </p:to>
                                    </p:set>
                                    <p:animEffect transition="in" filter="wipe(left)">
                                      <p:cBhvr>
                                        <p:cTn id="37" dur="500"/>
                                        <p:tgtEl>
                                          <p:spTgt spid="150545">
                                            <p:txEl>
                                              <p:pRg st="2" end="2"/>
                                            </p:txEl>
                                          </p:spTgt>
                                        </p:tgtEl>
                                      </p:cBhvr>
                                    </p:animEffect>
                                  </p:childTnLst>
                                </p:cTn>
                              </p:par>
                            </p:childTnLst>
                          </p:cTn>
                        </p:par>
                        <p:par>
                          <p:cTn id="38" fill="hold" nodeType="afterGroup">
                            <p:stCondLst>
                              <p:cond delay="500"/>
                            </p:stCondLst>
                            <p:childTnLst>
                              <p:par>
                                <p:cTn id="39" presetID="4" presetClass="entr" presetSubtype="32" fill="hold" grpId="0" nodeType="afterEffect">
                                  <p:stCondLst>
                                    <p:cond delay="0"/>
                                  </p:stCondLst>
                                  <p:childTnLst>
                                    <p:set>
                                      <p:cBhvr>
                                        <p:cTn id="40" dur="1" fill="hold">
                                          <p:stCondLst>
                                            <p:cond delay="0"/>
                                          </p:stCondLst>
                                        </p:cTn>
                                        <p:tgtEl>
                                          <p:spTgt spid="150547"/>
                                        </p:tgtEl>
                                        <p:attrNameLst>
                                          <p:attrName>style.visibility</p:attrName>
                                        </p:attrNameLst>
                                      </p:cBhvr>
                                      <p:to>
                                        <p:strVal val="visible"/>
                                      </p:to>
                                    </p:set>
                                    <p:animEffect transition="in" filter="box(out)">
                                      <p:cBhvr>
                                        <p:cTn id="41" dur="500"/>
                                        <p:tgtEl>
                                          <p:spTgt spid="1505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45" grpId="0" build="p" bldLvl="5"/>
      <p:bldP spid="150547" grpId="0" animBg="1"/>
      <p:bldP spid="150546" grpId="0" animBg="1"/>
      <p:bldP spid="150566"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 name="Footer Placeholder 1"/>
          <p:cNvSpPr>
            <a:spLocks noGrp="1"/>
          </p:cNvSpPr>
          <p:nvPr>
            <p:ph type="ftr" sz="quarter" idx="10"/>
          </p:nvPr>
        </p:nvSpPr>
        <p:spPr/>
        <p:txBody>
          <a:bodyPr/>
          <a:lstStyle/>
          <a:p>
            <a:r>
              <a:rPr lang="en-US" altLang="en-US"/>
              <a:t>CONSUMERS, PRODUCERS, AND THE EFFICIENCY OF MARKETS</a:t>
            </a:r>
          </a:p>
        </p:txBody>
      </p:sp>
      <p:sp>
        <p:nvSpPr>
          <p:cNvPr id="22" name="Slide Number Placeholder 2"/>
          <p:cNvSpPr>
            <a:spLocks noGrp="1"/>
          </p:cNvSpPr>
          <p:nvPr>
            <p:ph type="sldNum" sz="quarter" idx="11"/>
          </p:nvPr>
        </p:nvSpPr>
        <p:spPr/>
        <p:txBody>
          <a:bodyPr/>
          <a:lstStyle/>
          <a:p>
            <a:fld id="{FDF391A9-11E2-4FC5-A63D-0ACC5B64A4A5}" type="slidenum">
              <a:rPr lang="en-US" altLang="en-US"/>
              <a:pPr/>
              <a:t>24</a:t>
            </a:fld>
            <a:endParaRPr lang="en-US" altLang="en-US"/>
          </a:p>
        </p:txBody>
      </p:sp>
      <p:grpSp>
        <p:nvGrpSpPr>
          <p:cNvPr id="100354" name="Group 2"/>
          <p:cNvGrpSpPr>
            <a:grpSpLocks/>
          </p:cNvGrpSpPr>
          <p:nvPr/>
        </p:nvGrpSpPr>
        <p:grpSpPr bwMode="auto">
          <a:xfrm>
            <a:off x="3787775" y="1009650"/>
            <a:ext cx="4979988" cy="5295900"/>
            <a:chOff x="2386" y="636"/>
            <a:chExt cx="3137" cy="3336"/>
          </a:xfrm>
        </p:grpSpPr>
        <p:graphicFrame>
          <p:nvGraphicFramePr>
            <p:cNvPr id="100355" name="Object 3"/>
            <p:cNvGraphicFramePr>
              <a:graphicFrameLocks noChangeAspect="1"/>
            </p:cNvGraphicFramePr>
            <p:nvPr/>
          </p:nvGraphicFramePr>
          <p:xfrm>
            <a:off x="2386" y="636"/>
            <a:ext cx="3120" cy="3336"/>
          </p:xfrm>
          <a:graphic>
            <a:graphicData uri="http://schemas.openxmlformats.org/presentationml/2006/ole">
              <mc:AlternateContent xmlns:mc="http://schemas.openxmlformats.org/markup-compatibility/2006">
                <mc:Choice xmlns:v="urn:schemas-microsoft-com:vml" Requires="v">
                  <p:oleObj spid="_x0000_s100374" name="Chart" r:id="rId4" imgW="3543360" imgH="3790890" progId="Excel.Chart.8">
                    <p:embed/>
                  </p:oleObj>
                </mc:Choice>
                <mc:Fallback>
                  <p:oleObj name="Chart" r:id="rId4" imgW="3543360" imgH="3790890" progId="Excel.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6" y="636"/>
                          <a:ext cx="3120" cy="3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0356" name="Rectangle 4"/>
            <p:cNvSpPr>
              <a:spLocks noChangeArrowheads="1"/>
            </p:cNvSpPr>
            <p:nvPr/>
          </p:nvSpPr>
          <p:spPr bwMode="auto">
            <a:xfrm>
              <a:off x="2717" y="731"/>
              <a:ext cx="260" cy="31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P</a:t>
              </a:r>
            </a:p>
          </p:txBody>
        </p:sp>
        <p:sp>
          <p:nvSpPr>
            <p:cNvPr id="100357" name="Rectangle 5"/>
            <p:cNvSpPr>
              <a:spLocks noChangeArrowheads="1"/>
            </p:cNvSpPr>
            <p:nvPr/>
          </p:nvSpPr>
          <p:spPr bwMode="auto">
            <a:xfrm>
              <a:off x="5218" y="3279"/>
              <a:ext cx="305" cy="31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Q</a:t>
              </a:r>
            </a:p>
          </p:txBody>
        </p:sp>
      </p:grpSp>
      <p:sp>
        <p:nvSpPr>
          <p:cNvPr id="164891" name="AutoShape 27"/>
          <p:cNvSpPr>
            <a:spLocks noChangeArrowheads="1"/>
          </p:cNvSpPr>
          <p:nvPr/>
        </p:nvSpPr>
        <p:spPr bwMode="auto">
          <a:xfrm flipV="1">
            <a:off x="4594225" y="3082925"/>
            <a:ext cx="2800350" cy="1455738"/>
          </a:xfrm>
          <a:prstGeom prst="rtTriangle">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100359" name="Rectangle 6"/>
          <p:cNvSpPr>
            <a:spLocks noGrp="1" noChangeArrowheads="1"/>
          </p:cNvSpPr>
          <p:nvPr>
            <p:ph type="title" idx="4294967295"/>
          </p:nvPr>
        </p:nvSpPr>
        <p:spPr>
          <a:xfrm>
            <a:off x="233363" y="252413"/>
            <a:ext cx="8707437" cy="649287"/>
          </a:xfrm>
        </p:spPr>
        <p:txBody>
          <a:bodyPr/>
          <a:lstStyle/>
          <a:p>
            <a:r>
              <a:rPr lang="en-US" altLang="en-US" sz="3300"/>
              <a:t>PS with Lots of Sellers &amp; a Smooth S Curve</a:t>
            </a:r>
          </a:p>
        </p:txBody>
      </p:sp>
      <p:sp>
        <p:nvSpPr>
          <p:cNvPr id="100360" name="Text Box 7"/>
          <p:cNvSpPr txBox="1">
            <a:spLocks noChangeArrowheads="1"/>
          </p:cNvSpPr>
          <p:nvPr/>
        </p:nvSpPr>
        <p:spPr bwMode="auto">
          <a:xfrm>
            <a:off x="5068888" y="1054100"/>
            <a:ext cx="34702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500">
                <a:cs typeface="Arial" charset="0"/>
              </a:rPr>
              <a:t>The supply of shoes</a:t>
            </a:r>
          </a:p>
        </p:txBody>
      </p:sp>
      <p:grpSp>
        <p:nvGrpSpPr>
          <p:cNvPr id="100361" name="Group 8"/>
          <p:cNvGrpSpPr>
            <a:grpSpLocks/>
          </p:cNvGrpSpPr>
          <p:nvPr/>
        </p:nvGrpSpPr>
        <p:grpSpPr bwMode="auto">
          <a:xfrm>
            <a:off x="4586288" y="2178050"/>
            <a:ext cx="4219575" cy="2386013"/>
            <a:chOff x="2889" y="1372"/>
            <a:chExt cx="2658" cy="1503"/>
          </a:xfrm>
        </p:grpSpPr>
        <p:sp>
          <p:nvSpPr>
            <p:cNvPr id="100362" name="Line 9"/>
            <p:cNvSpPr>
              <a:spLocks noChangeShapeType="1"/>
            </p:cNvSpPr>
            <p:nvPr/>
          </p:nvSpPr>
          <p:spPr bwMode="auto">
            <a:xfrm flipV="1">
              <a:off x="2889" y="1614"/>
              <a:ext cx="2401" cy="1261"/>
            </a:xfrm>
            <a:prstGeom prst="line">
              <a:avLst/>
            </a:prstGeom>
            <a:noFill/>
            <a:ln w="4445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363" name="Rectangle 10"/>
            <p:cNvSpPr>
              <a:spLocks noChangeArrowheads="1"/>
            </p:cNvSpPr>
            <p:nvPr/>
          </p:nvSpPr>
          <p:spPr bwMode="auto">
            <a:xfrm>
              <a:off x="5242" y="1372"/>
              <a:ext cx="305"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S</a:t>
              </a:r>
            </a:p>
          </p:txBody>
        </p:sp>
      </p:grpSp>
      <p:sp>
        <p:nvSpPr>
          <p:cNvPr id="164881" name="Rectangle 17"/>
          <p:cNvSpPr>
            <a:spLocks noGrp="1" noChangeArrowheads="1"/>
          </p:cNvSpPr>
          <p:nvPr>
            <p:ph type="body" idx="4294967295"/>
          </p:nvPr>
        </p:nvSpPr>
        <p:spPr>
          <a:xfrm>
            <a:off x="446088" y="1001713"/>
            <a:ext cx="3305175" cy="5124450"/>
          </a:xfrm>
          <a:noFill/>
        </p:spPr>
        <p:txBody>
          <a:bodyPr/>
          <a:lstStyle/>
          <a:p>
            <a:pPr marL="0" indent="0">
              <a:lnSpc>
                <a:spcPct val="100000"/>
              </a:lnSpc>
              <a:spcBef>
                <a:spcPct val="0"/>
              </a:spcBef>
              <a:buClrTx/>
              <a:buSzTx/>
              <a:buFontTx/>
              <a:buNone/>
            </a:pPr>
            <a:r>
              <a:rPr lang="en-US" altLang="en-US" sz="2600"/>
              <a:t>PS is the area b/w </a:t>
            </a:r>
            <a:br>
              <a:rPr lang="en-US" altLang="en-US" sz="2600"/>
            </a:br>
            <a:r>
              <a:rPr lang="en-US" altLang="en-US" sz="2600" b="1" i="1"/>
              <a:t>P</a:t>
            </a:r>
            <a:r>
              <a:rPr lang="en-US" altLang="en-US" sz="2600"/>
              <a:t>  and the </a:t>
            </a:r>
            <a:r>
              <a:rPr lang="en-US" altLang="en-US" sz="2600" b="1" i="1"/>
              <a:t>S</a:t>
            </a:r>
            <a:r>
              <a:rPr lang="en-US" altLang="en-US" sz="2600"/>
              <a:t> curve, from 0 to </a:t>
            </a:r>
            <a:r>
              <a:rPr lang="en-US" altLang="en-US" sz="2600" b="1" i="1"/>
              <a:t>Q</a:t>
            </a:r>
            <a:r>
              <a:rPr lang="en-US" altLang="en-US" sz="2600"/>
              <a:t>.</a:t>
            </a:r>
          </a:p>
          <a:p>
            <a:pPr marL="0" indent="0">
              <a:spcBef>
                <a:spcPct val="50000"/>
              </a:spcBef>
              <a:buClrTx/>
              <a:buSzTx/>
              <a:buFontTx/>
              <a:buNone/>
            </a:pPr>
            <a:r>
              <a:rPr lang="en-US" altLang="en-US" sz="2600"/>
              <a:t>The height of this triangle is </a:t>
            </a:r>
            <a:br>
              <a:rPr lang="en-US" altLang="en-US" sz="2600"/>
            </a:br>
            <a:r>
              <a:rPr lang="en-US" altLang="en-US" sz="2600"/>
              <a:t>$40 – 15 = $25.</a:t>
            </a:r>
          </a:p>
          <a:p>
            <a:pPr marL="0" indent="0">
              <a:spcBef>
                <a:spcPct val="50000"/>
              </a:spcBef>
              <a:buClrTx/>
              <a:buSzTx/>
              <a:buFontTx/>
              <a:buNone/>
            </a:pPr>
            <a:r>
              <a:rPr lang="en-US" altLang="en-US" sz="2600"/>
              <a:t>So, </a:t>
            </a:r>
            <a:br>
              <a:rPr lang="en-US" altLang="en-US" sz="2600"/>
            </a:br>
            <a:r>
              <a:rPr lang="en-US" altLang="en-US" sz="2600"/>
              <a:t>PS = ½ x </a:t>
            </a:r>
            <a:r>
              <a:rPr lang="en-US" altLang="en-US" sz="2600" i="1"/>
              <a:t>b</a:t>
            </a:r>
            <a:r>
              <a:rPr lang="en-US" altLang="en-US" sz="2600"/>
              <a:t> x </a:t>
            </a:r>
            <a:r>
              <a:rPr lang="en-US" altLang="en-US" sz="2600" i="1"/>
              <a:t>h</a:t>
            </a:r>
            <a:r>
              <a:rPr lang="en-US" altLang="en-US" sz="2600"/>
              <a:t/>
            </a:r>
            <a:br>
              <a:rPr lang="en-US" altLang="en-US" sz="2600"/>
            </a:br>
            <a:r>
              <a:rPr lang="en-US" altLang="en-US" sz="2600"/>
              <a:t>      = ½ x 25 x $25</a:t>
            </a:r>
            <a:br>
              <a:rPr lang="en-US" altLang="en-US" sz="2600"/>
            </a:br>
            <a:r>
              <a:rPr lang="en-US" altLang="en-US" sz="2600"/>
              <a:t>      = </a:t>
            </a:r>
            <a:r>
              <a:rPr lang="en-US" altLang="en-US" sz="2600" u="sng"/>
              <a:t>$312.50</a:t>
            </a:r>
          </a:p>
          <a:p>
            <a:pPr marL="0" indent="0">
              <a:lnSpc>
                <a:spcPct val="100000"/>
              </a:lnSpc>
              <a:spcBef>
                <a:spcPct val="0"/>
              </a:spcBef>
              <a:buClrTx/>
              <a:buSzTx/>
              <a:buFontTx/>
              <a:buNone/>
            </a:pPr>
            <a:endParaRPr lang="en-US" altLang="en-US" sz="2600"/>
          </a:p>
        </p:txBody>
      </p:sp>
      <p:grpSp>
        <p:nvGrpSpPr>
          <p:cNvPr id="100365" name="Group 18"/>
          <p:cNvGrpSpPr>
            <a:grpSpLocks/>
          </p:cNvGrpSpPr>
          <p:nvPr/>
        </p:nvGrpSpPr>
        <p:grpSpPr bwMode="auto">
          <a:xfrm>
            <a:off x="3881438" y="2882900"/>
            <a:ext cx="3544887" cy="393700"/>
            <a:chOff x="2445" y="1816"/>
            <a:chExt cx="2233" cy="248"/>
          </a:xfrm>
        </p:grpSpPr>
        <p:sp>
          <p:nvSpPr>
            <p:cNvPr id="100366" name="Line 19"/>
            <p:cNvSpPr>
              <a:spLocks noChangeShapeType="1"/>
            </p:cNvSpPr>
            <p:nvPr/>
          </p:nvSpPr>
          <p:spPr bwMode="auto">
            <a:xfrm>
              <a:off x="2771" y="1938"/>
              <a:ext cx="1907"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367" name="Rectangle 20"/>
            <p:cNvSpPr>
              <a:spLocks noChangeArrowheads="1"/>
            </p:cNvSpPr>
            <p:nvPr/>
          </p:nvSpPr>
          <p:spPr bwMode="auto">
            <a:xfrm>
              <a:off x="2445" y="1816"/>
              <a:ext cx="329" cy="248"/>
            </a:xfrm>
            <a:prstGeom prst="rect">
              <a:avLst/>
            </a:prstGeom>
            <a:noFill/>
            <a:ln w="127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sp>
        <p:nvSpPr>
          <p:cNvPr id="100368" name="Line 25"/>
          <p:cNvSpPr>
            <a:spLocks noChangeShapeType="1"/>
          </p:cNvSpPr>
          <p:nvPr/>
        </p:nvSpPr>
        <p:spPr bwMode="auto">
          <a:xfrm rot="5400000">
            <a:off x="6082506" y="4418807"/>
            <a:ext cx="2681287"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369" name="Rectangle 26"/>
          <p:cNvSpPr>
            <a:spLocks noChangeArrowheads="1"/>
          </p:cNvSpPr>
          <p:nvPr/>
        </p:nvSpPr>
        <p:spPr bwMode="auto">
          <a:xfrm>
            <a:off x="7161213" y="5764213"/>
            <a:ext cx="522287" cy="393700"/>
          </a:xfrm>
          <a:prstGeom prst="rect">
            <a:avLst/>
          </a:prstGeom>
          <a:noFill/>
          <a:ln w="127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nvGrpSpPr>
          <p:cNvPr id="5" name="Group 30"/>
          <p:cNvGrpSpPr>
            <a:grpSpLocks/>
          </p:cNvGrpSpPr>
          <p:nvPr/>
        </p:nvGrpSpPr>
        <p:grpSpPr bwMode="auto">
          <a:xfrm>
            <a:off x="3803650" y="3086100"/>
            <a:ext cx="739775" cy="1477963"/>
            <a:chOff x="2396" y="1944"/>
            <a:chExt cx="466" cy="931"/>
          </a:xfrm>
        </p:grpSpPr>
        <p:sp>
          <p:nvSpPr>
            <p:cNvPr id="100371" name="AutoShape 28"/>
            <p:cNvSpPr>
              <a:spLocks/>
            </p:cNvSpPr>
            <p:nvPr/>
          </p:nvSpPr>
          <p:spPr bwMode="auto">
            <a:xfrm>
              <a:off x="2659" y="1944"/>
              <a:ext cx="203" cy="931"/>
            </a:xfrm>
            <a:prstGeom prst="leftBrace">
              <a:avLst>
                <a:gd name="adj1" fmla="val 62572"/>
                <a:gd name="adj2" fmla="val 58968"/>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100372" name="Text Box 29"/>
            <p:cNvSpPr txBox="1">
              <a:spLocks noChangeArrowheads="1"/>
            </p:cNvSpPr>
            <p:nvPr/>
          </p:nvSpPr>
          <p:spPr bwMode="auto">
            <a:xfrm>
              <a:off x="2396" y="2336"/>
              <a:ext cx="231"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600" i="1">
                  <a:solidFill>
                    <a:srgbClr val="FF0000"/>
                  </a:solidFill>
                  <a:cs typeface="Arial" charset="0"/>
                </a:rPr>
                <a:t>h</a:t>
              </a:r>
            </a:p>
          </p:txBody>
        </p:sp>
      </p:gr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4881">
                                            <p:txEl>
                                              <p:pRg st="0" end="0"/>
                                            </p:txEl>
                                          </p:spTgt>
                                        </p:tgtEl>
                                        <p:attrNameLst>
                                          <p:attrName>style.visibility</p:attrName>
                                        </p:attrNameLst>
                                      </p:cBhvr>
                                      <p:to>
                                        <p:strVal val="visible"/>
                                      </p:to>
                                    </p:set>
                                    <p:animEffect transition="in" filter="wipe(left)">
                                      <p:cBhvr>
                                        <p:cTn id="7" dur="500"/>
                                        <p:tgtEl>
                                          <p:spTgt spid="164881">
                                            <p:txEl>
                                              <p:pRg st="0" end="0"/>
                                            </p:txEl>
                                          </p:spTgt>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64891"/>
                                        </p:tgtEl>
                                        <p:attrNameLst>
                                          <p:attrName>style.visibility</p:attrName>
                                        </p:attrNameLst>
                                      </p:cBhvr>
                                      <p:to>
                                        <p:strVal val="visible"/>
                                      </p:to>
                                    </p:set>
                                    <p:animEffect transition="in" filter="dissolve">
                                      <p:cBhvr>
                                        <p:cTn id="11" dur="500"/>
                                        <p:tgtEl>
                                          <p:spTgt spid="16489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64881">
                                            <p:txEl>
                                              <p:pRg st="1" end="1"/>
                                            </p:txEl>
                                          </p:spTgt>
                                        </p:tgtEl>
                                        <p:attrNameLst>
                                          <p:attrName>style.visibility</p:attrName>
                                        </p:attrNameLst>
                                      </p:cBhvr>
                                      <p:to>
                                        <p:strVal val="visible"/>
                                      </p:to>
                                    </p:set>
                                    <p:animEffect transition="in" filter="wipe(left)">
                                      <p:cBhvr>
                                        <p:cTn id="16" dur="500"/>
                                        <p:tgtEl>
                                          <p:spTgt spid="164881">
                                            <p:txEl>
                                              <p:pRg st="1" end="1"/>
                                            </p:txEl>
                                          </p:spTgt>
                                        </p:tgtEl>
                                      </p:cBhvr>
                                    </p:animEffect>
                                  </p:childTnLst>
                                </p:cTn>
                              </p:par>
                            </p:childTnLst>
                          </p:cTn>
                        </p:par>
                        <p:par>
                          <p:cTn id="17" fill="hold" nodeType="afterGroup">
                            <p:stCondLst>
                              <p:cond delay="500"/>
                            </p:stCondLst>
                            <p:childTnLst>
                              <p:par>
                                <p:cTn id="18" presetID="18" presetClass="entr" presetSubtype="12"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strips(downLeft)">
                                      <p:cBhvr>
                                        <p:cTn id="20" dur="500"/>
                                        <p:tgtEl>
                                          <p:spTgt spid="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64881">
                                            <p:txEl>
                                              <p:pRg st="2" end="2"/>
                                            </p:txEl>
                                          </p:spTgt>
                                        </p:tgtEl>
                                        <p:attrNameLst>
                                          <p:attrName>style.visibility</p:attrName>
                                        </p:attrNameLst>
                                      </p:cBhvr>
                                      <p:to>
                                        <p:strVal val="visible"/>
                                      </p:to>
                                    </p:set>
                                    <p:animEffect transition="in" filter="wipe(left)">
                                      <p:cBhvr>
                                        <p:cTn id="25" dur="500"/>
                                        <p:tgtEl>
                                          <p:spTgt spid="16488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91" grpId="0" animBg="1"/>
      <p:bldP spid="164881" grpId="0" build="p" bldLvl="5"/>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 name="Footer Placeholder 1"/>
          <p:cNvSpPr>
            <a:spLocks noGrp="1"/>
          </p:cNvSpPr>
          <p:nvPr>
            <p:ph type="ftr" sz="quarter" idx="10"/>
          </p:nvPr>
        </p:nvSpPr>
        <p:spPr/>
        <p:txBody>
          <a:bodyPr/>
          <a:lstStyle/>
          <a:p>
            <a:r>
              <a:rPr lang="en-US" altLang="en-US"/>
              <a:t>CONSUMERS, PRODUCERS, AND THE EFFICIENCY OF MARKETS</a:t>
            </a:r>
          </a:p>
        </p:txBody>
      </p:sp>
      <p:sp>
        <p:nvSpPr>
          <p:cNvPr id="30" name="Slide Number Placeholder 2"/>
          <p:cNvSpPr>
            <a:spLocks noGrp="1"/>
          </p:cNvSpPr>
          <p:nvPr>
            <p:ph type="sldNum" sz="quarter" idx="11"/>
          </p:nvPr>
        </p:nvSpPr>
        <p:spPr/>
        <p:txBody>
          <a:bodyPr/>
          <a:lstStyle/>
          <a:p>
            <a:fld id="{2ECF17D6-C595-4B2E-BD7B-E94598A8FC45}" type="slidenum">
              <a:rPr lang="en-US" altLang="en-US"/>
              <a:pPr/>
              <a:t>25</a:t>
            </a:fld>
            <a:endParaRPr lang="en-US" altLang="en-US"/>
          </a:p>
        </p:txBody>
      </p:sp>
      <p:grpSp>
        <p:nvGrpSpPr>
          <p:cNvPr id="102402" name="Group 2"/>
          <p:cNvGrpSpPr>
            <a:grpSpLocks/>
          </p:cNvGrpSpPr>
          <p:nvPr/>
        </p:nvGrpSpPr>
        <p:grpSpPr bwMode="auto">
          <a:xfrm>
            <a:off x="3787775" y="1009650"/>
            <a:ext cx="4979988" cy="5295900"/>
            <a:chOff x="2386" y="636"/>
            <a:chExt cx="3137" cy="3336"/>
          </a:xfrm>
        </p:grpSpPr>
        <p:graphicFrame>
          <p:nvGraphicFramePr>
            <p:cNvPr id="102403" name="Object 3"/>
            <p:cNvGraphicFramePr>
              <a:graphicFrameLocks noChangeAspect="1"/>
            </p:cNvGraphicFramePr>
            <p:nvPr/>
          </p:nvGraphicFramePr>
          <p:xfrm>
            <a:off x="2386" y="636"/>
            <a:ext cx="3120" cy="3336"/>
          </p:xfrm>
          <a:graphic>
            <a:graphicData uri="http://schemas.openxmlformats.org/presentationml/2006/ole">
              <mc:AlternateContent xmlns:mc="http://schemas.openxmlformats.org/markup-compatibility/2006">
                <mc:Choice xmlns:v="urn:schemas-microsoft-com:vml" Requires="v">
                  <p:oleObj spid="_x0000_s102430" name="Chart" r:id="rId4" imgW="3543360" imgH="3790890" progId="Excel.Chart.8">
                    <p:embed/>
                  </p:oleObj>
                </mc:Choice>
                <mc:Fallback>
                  <p:oleObj name="Chart" r:id="rId4" imgW="3543360" imgH="3790890" progId="Excel.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6" y="636"/>
                          <a:ext cx="3120" cy="3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04" name="Rectangle 4"/>
            <p:cNvSpPr>
              <a:spLocks noChangeArrowheads="1"/>
            </p:cNvSpPr>
            <p:nvPr/>
          </p:nvSpPr>
          <p:spPr bwMode="auto">
            <a:xfrm>
              <a:off x="2717" y="731"/>
              <a:ext cx="260" cy="31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P</a:t>
              </a:r>
            </a:p>
          </p:txBody>
        </p:sp>
        <p:sp>
          <p:nvSpPr>
            <p:cNvPr id="102405" name="Rectangle 5"/>
            <p:cNvSpPr>
              <a:spLocks noChangeArrowheads="1"/>
            </p:cNvSpPr>
            <p:nvPr/>
          </p:nvSpPr>
          <p:spPr bwMode="auto">
            <a:xfrm>
              <a:off x="5218" y="3279"/>
              <a:ext cx="305" cy="31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Q</a:t>
              </a:r>
            </a:p>
          </p:txBody>
        </p:sp>
      </p:grpSp>
      <p:sp>
        <p:nvSpPr>
          <p:cNvPr id="102406" name="AutoShape 6"/>
          <p:cNvSpPr>
            <a:spLocks noChangeArrowheads="1"/>
          </p:cNvSpPr>
          <p:nvPr/>
        </p:nvSpPr>
        <p:spPr bwMode="auto">
          <a:xfrm flipV="1">
            <a:off x="4594225" y="3082925"/>
            <a:ext cx="2800350" cy="1455738"/>
          </a:xfrm>
          <a:prstGeom prst="rtTriangle">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102407" name="Rectangle 7"/>
          <p:cNvSpPr>
            <a:spLocks noGrp="1" noChangeArrowheads="1"/>
          </p:cNvSpPr>
          <p:nvPr>
            <p:ph type="title" idx="4294967295"/>
          </p:nvPr>
        </p:nvSpPr>
        <p:spPr/>
        <p:txBody>
          <a:bodyPr/>
          <a:lstStyle/>
          <a:p>
            <a:r>
              <a:rPr lang="en-US" altLang="en-US"/>
              <a:t>How a Lower Price Reduces PS</a:t>
            </a:r>
          </a:p>
        </p:txBody>
      </p:sp>
      <p:sp>
        <p:nvSpPr>
          <p:cNvPr id="166924" name="Rectangle 12"/>
          <p:cNvSpPr>
            <a:spLocks noGrp="1" noChangeArrowheads="1"/>
          </p:cNvSpPr>
          <p:nvPr>
            <p:ph type="body" idx="4294967295"/>
          </p:nvPr>
        </p:nvSpPr>
        <p:spPr>
          <a:xfrm>
            <a:off x="446088" y="1001713"/>
            <a:ext cx="3305175" cy="2857500"/>
          </a:xfrm>
          <a:noFill/>
        </p:spPr>
        <p:txBody>
          <a:bodyPr/>
          <a:lstStyle/>
          <a:p>
            <a:pPr marL="0" indent="0">
              <a:lnSpc>
                <a:spcPct val="100000"/>
              </a:lnSpc>
              <a:spcBef>
                <a:spcPct val="0"/>
              </a:spcBef>
              <a:buClrTx/>
              <a:buSzTx/>
              <a:buFontTx/>
              <a:buNone/>
            </a:pPr>
            <a:r>
              <a:rPr lang="en-US" altLang="en-US" sz="3000"/>
              <a:t>If </a:t>
            </a:r>
            <a:r>
              <a:rPr lang="en-US" altLang="en-US" sz="3000" b="1" i="1"/>
              <a:t>P</a:t>
            </a:r>
            <a:r>
              <a:rPr lang="en-US" altLang="en-US" sz="3000"/>
              <a:t>  falls to $30,</a:t>
            </a:r>
          </a:p>
          <a:p>
            <a:pPr marL="0" indent="0">
              <a:spcBef>
                <a:spcPct val="30000"/>
              </a:spcBef>
              <a:buFont typeface="Wingdings" pitchFamily="2" charset="2"/>
              <a:buNone/>
            </a:pPr>
            <a:r>
              <a:rPr lang="en-US" altLang="en-US" sz="2900"/>
              <a:t>PS = ½ x 15 x $15</a:t>
            </a:r>
            <a:br>
              <a:rPr lang="en-US" altLang="en-US" sz="2900"/>
            </a:br>
            <a:r>
              <a:rPr lang="en-US" altLang="en-US" sz="2900"/>
              <a:t>      = </a:t>
            </a:r>
            <a:r>
              <a:rPr lang="en-US" altLang="en-US" sz="2900" u="sng"/>
              <a:t>$112.50</a:t>
            </a:r>
          </a:p>
          <a:p>
            <a:pPr marL="0" indent="0">
              <a:spcBef>
                <a:spcPct val="40000"/>
              </a:spcBef>
              <a:buFont typeface="Wingdings" pitchFamily="2" charset="2"/>
              <a:buNone/>
            </a:pPr>
            <a:r>
              <a:rPr lang="en-US" altLang="en-US" sz="2900"/>
              <a:t>Two reasons for the fall in PS.</a:t>
            </a:r>
          </a:p>
        </p:txBody>
      </p:sp>
      <p:sp>
        <p:nvSpPr>
          <p:cNvPr id="102409" name="Line 14"/>
          <p:cNvSpPr>
            <a:spLocks noChangeShapeType="1"/>
          </p:cNvSpPr>
          <p:nvPr/>
        </p:nvSpPr>
        <p:spPr bwMode="auto">
          <a:xfrm>
            <a:off x="4586288" y="3076575"/>
            <a:ext cx="2835275"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936" name="AutoShape 24"/>
          <p:cNvSpPr>
            <a:spLocks noChangeArrowheads="1"/>
          </p:cNvSpPr>
          <p:nvPr/>
        </p:nvSpPr>
        <p:spPr bwMode="auto">
          <a:xfrm flipV="1">
            <a:off x="4592638" y="3675063"/>
            <a:ext cx="1665287" cy="876300"/>
          </a:xfrm>
          <a:prstGeom prst="rtTriangle">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nvGrpSpPr>
          <p:cNvPr id="102411" name="Group 9"/>
          <p:cNvGrpSpPr>
            <a:grpSpLocks/>
          </p:cNvGrpSpPr>
          <p:nvPr/>
        </p:nvGrpSpPr>
        <p:grpSpPr bwMode="auto">
          <a:xfrm>
            <a:off x="4586288" y="2178050"/>
            <a:ext cx="4219575" cy="2386013"/>
            <a:chOff x="2889" y="1372"/>
            <a:chExt cx="2658" cy="1503"/>
          </a:xfrm>
        </p:grpSpPr>
        <p:sp>
          <p:nvSpPr>
            <p:cNvPr id="102412" name="Line 10"/>
            <p:cNvSpPr>
              <a:spLocks noChangeShapeType="1"/>
            </p:cNvSpPr>
            <p:nvPr/>
          </p:nvSpPr>
          <p:spPr bwMode="auto">
            <a:xfrm flipV="1">
              <a:off x="2889" y="1614"/>
              <a:ext cx="2401" cy="1261"/>
            </a:xfrm>
            <a:prstGeom prst="line">
              <a:avLst/>
            </a:prstGeom>
            <a:noFill/>
            <a:ln w="4445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13" name="Rectangle 11"/>
            <p:cNvSpPr>
              <a:spLocks noChangeArrowheads="1"/>
            </p:cNvSpPr>
            <p:nvPr/>
          </p:nvSpPr>
          <p:spPr bwMode="auto">
            <a:xfrm>
              <a:off x="5242" y="1372"/>
              <a:ext cx="305"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S</a:t>
              </a:r>
            </a:p>
          </p:txBody>
        </p:sp>
      </p:grpSp>
      <p:grpSp>
        <p:nvGrpSpPr>
          <p:cNvPr id="4" name="Group 23"/>
          <p:cNvGrpSpPr>
            <a:grpSpLocks/>
          </p:cNvGrpSpPr>
          <p:nvPr/>
        </p:nvGrpSpPr>
        <p:grpSpPr bwMode="auto">
          <a:xfrm>
            <a:off x="3886200" y="3476625"/>
            <a:ext cx="2674938" cy="2676525"/>
            <a:chOff x="2448" y="2190"/>
            <a:chExt cx="1685" cy="1686"/>
          </a:xfrm>
        </p:grpSpPr>
        <p:grpSp>
          <p:nvGrpSpPr>
            <p:cNvPr id="102415" name="Group 22"/>
            <p:cNvGrpSpPr>
              <a:grpSpLocks/>
            </p:cNvGrpSpPr>
            <p:nvPr/>
          </p:nvGrpSpPr>
          <p:grpSpPr bwMode="auto">
            <a:xfrm>
              <a:off x="3804" y="2302"/>
              <a:ext cx="329" cy="1574"/>
              <a:chOff x="3804" y="2302"/>
              <a:chExt cx="329" cy="1574"/>
            </a:xfrm>
          </p:grpSpPr>
          <p:sp>
            <p:nvSpPr>
              <p:cNvPr id="102416" name="Line 16"/>
              <p:cNvSpPr>
                <a:spLocks noChangeShapeType="1"/>
              </p:cNvSpPr>
              <p:nvPr/>
            </p:nvSpPr>
            <p:spPr bwMode="auto">
              <a:xfrm rot="5400000">
                <a:off x="3299" y="2965"/>
                <a:ext cx="1326" cy="0"/>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17" name="Rectangle 17"/>
              <p:cNvSpPr>
                <a:spLocks noChangeArrowheads="1"/>
              </p:cNvSpPr>
              <p:nvPr/>
            </p:nvSpPr>
            <p:spPr bwMode="auto">
              <a:xfrm>
                <a:off x="3804" y="3628"/>
                <a:ext cx="329" cy="248"/>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grpSp>
          <p:nvGrpSpPr>
            <p:cNvPr id="102418" name="Group 21"/>
            <p:cNvGrpSpPr>
              <a:grpSpLocks/>
            </p:cNvGrpSpPr>
            <p:nvPr/>
          </p:nvGrpSpPr>
          <p:grpSpPr bwMode="auto">
            <a:xfrm>
              <a:off x="2448" y="2190"/>
              <a:ext cx="1517" cy="248"/>
              <a:chOff x="2448" y="2190"/>
              <a:chExt cx="1517" cy="248"/>
            </a:xfrm>
          </p:grpSpPr>
          <p:sp>
            <p:nvSpPr>
              <p:cNvPr id="102419" name="Line 19"/>
              <p:cNvSpPr>
                <a:spLocks noChangeShapeType="1"/>
              </p:cNvSpPr>
              <p:nvPr/>
            </p:nvSpPr>
            <p:spPr bwMode="auto">
              <a:xfrm>
                <a:off x="2774" y="2312"/>
                <a:ext cx="1191" cy="0"/>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20" name="Rectangle 20"/>
              <p:cNvSpPr>
                <a:spLocks noChangeArrowheads="1"/>
              </p:cNvSpPr>
              <p:nvPr/>
            </p:nvSpPr>
            <p:spPr bwMode="auto">
              <a:xfrm>
                <a:off x="2448" y="2190"/>
                <a:ext cx="329" cy="248"/>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grpSp>
      <p:sp>
        <p:nvSpPr>
          <p:cNvPr id="166937" name="AutoShape 25"/>
          <p:cNvSpPr>
            <a:spLocks noChangeArrowheads="1"/>
          </p:cNvSpPr>
          <p:nvPr/>
        </p:nvSpPr>
        <p:spPr bwMode="auto">
          <a:xfrm flipV="1">
            <a:off x="6292850" y="3086100"/>
            <a:ext cx="1068388" cy="552450"/>
          </a:xfrm>
          <a:prstGeom prst="rtTriangle">
            <a:avLst/>
          </a:prstGeom>
          <a:pattFill prst="wdUpDiag">
            <a:fgClr>
              <a:srgbClr val="33CCFF"/>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166938" name="Rectangle 26"/>
          <p:cNvSpPr>
            <a:spLocks noChangeArrowheads="1"/>
          </p:cNvSpPr>
          <p:nvPr/>
        </p:nvSpPr>
        <p:spPr bwMode="auto">
          <a:xfrm>
            <a:off x="4594225" y="3084513"/>
            <a:ext cx="1692275" cy="568325"/>
          </a:xfrm>
          <a:prstGeom prst="rect">
            <a:avLst/>
          </a:prstGeom>
          <a:pattFill prst="wdDnDiag">
            <a:fgClr>
              <a:srgbClr val="00CC99"/>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nvGrpSpPr>
          <p:cNvPr id="7" name="Group 34"/>
          <p:cNvGrpSpPr>
            <a:grpSpLocks/>
          </p:cNvGrpSpPr>
          <p:nvPr/>
        </p:nvGrpSpPr>
        <p:grpSpPr bwMode="auto">
          <a:xfrm>
            <a:off x="5353050" y="1350963"/>
            <a:ext cx="2630488" cy="1893887"/>
            <a:chOff x="3372" y="851"/>
            <a:chExt cx="1657" cy="1193"/>
          </a:xfrm>
        </p:grpSpPr>
        <p:sp>
          <p:nvSpPr>
            <p:cNvPr id="102424" name="Line 28"/>
            <p:cNvSpPr>
              <a:spLocks noChangeShapeType="1"/>
            </p:cNvSpPr>
            <p:nvPr/>
          </p:nvSpPr>
          <p:spPr bwMode="auto">
            <a:xfrm flipH="1" flipV="1">
              <a:off x="4172" y="1551"/>
              <a:ext cx="52" cy="493"/>
            </a:xfrm>
            <a:prstGeom prst="line">
              <a:avLst/>
            </a:prstGeom>
            <a:noFill/>
            <a:ln w="12700">
              <a:solidFill>
                <a:srgbClr val="0000FF"/>
              </a:solidFill>
              <a:round/>
              <a:headEnd/>
              <a:tailEnd type="none" w="lg" len="med"/>
            </a:ln>
            <a:extLst>
              <a:ext uri="{909E8E84-426E-40DD-AFC4-6F175D3DCCD1}">
                <a14:hiddenFill xmlns:a14="http://schemas.microsoft.com/office/drawing/2010/main">
                  <a:noFill/>
                </a14:hiddenFill>
              </a:ext>
            </a:extLst>
          </p:spPr>
          <p:txBody>
            <a:bodyPr/>
            <a:lstStyle/>
            <a:p>
              <a:endParaRPr lang="en-US"/>
            </a:p>
          </p:txBody>
        </p:sp>
        <p:sp>
          <p:nvSpPr>
            <p:cNvPr id="102425" name="Text Box 29"/>
            <p:cNvSpPr txBox="1">
              <a:spLocks noChangeArrowheads="1"/>
            </p:cNvSpPr>
            <p:nvPr/>
          </p:nvSpPr>
          <p:spPr bwMode="auto">
            <a:xfrm>
              <a:off x="3372" y="851"/>
              <a:ext cx="1657" cy="754"/>
            </a:xfrm>
            <a:prstGeom prst="rect">
              <a:avLst/>
            </a:prstGeom>
            <a:solidFill>
              <a:srgbClr val="FFFFCC"/>
            </a:solidFill>
            <a:ln w="9525">
              <a:solidFill>
                <a:srgbClr val="3333FF"/>
              </a:solidFill>
              <a:miter lim="800000"/>
              <a:headEnd/>
              <a:tailEnd/>
            </a:ln>
          </p:spPr>
          <p:txBody>
            <a:bodyPr>
              <a:spAutoFit/>
            </a:bodyPr>
            <a:lstStyle>
              <a:lvl1pPr marL="403225" indent="-403225">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400">
                  <a:cs typeface="Arial" charset="0"/>
                </a:rPr>
                <a:t>1. 	Fall in PS </a:t>
              </a:r>
              <a:br>
                <a:rPr lang="en-US" altLang="en-US" sz="2400">
                  <a:cs typeface="Arial" charset="0"/>
                </a:rPr>
              </a:br>
              <a:r>
                <a:rPr lang="en-US" altLang="en-US" sz="2400">
                  <a:cs typeface="Arial" charset="0"/>
                </a:rPr>
                <a:t>due to sellers leaving market</a:t>
              </a:r>
            </a:p>
          </p:txBody>
        </p:sp>
      </p:grpSp>
      <p:grpSp>
        <p:nvGrpSpPr>
          <p:cNvPr id="8" name="Group 33"/>
          <p:cNvGrpSpPr>
            <a:grpSpLocks/>
          </p:cNvGrpSpPr>
          <p:nvPr/>
        </p:nvGrpSpPr>
        <p:grpSpPr bwMode="auto">
          <a:xfrm>
            <a:off x="587375" y="3454400"/>
            <a:ext cx="4602163" cy="1882775"/>
            <a:chOff x="370" y="2176"/>
            <a:chExt cx="2899" cy="1186"/>
          </a:xfrm>
        </p:grpSpPr>
        <p:sp>
          <p:nvSpPr>
            <p:cNvPr id="102427" name="Line 31"/>
            <p:cNvSpPr>
              <a:spLocks noChangeShapeType="1"/>
            </p:cNvSpPr>
            <p:nvPr/>
          </p:nvSpPr>
          <p:spPr bwMode="auto">
            <a:xfrm flipV="1">
              <a:off x="2042" y="2176"/>
              <a:ext cx="1227" cy="688"/>
            </a:xfrm>
            <a:prstGeom prst="line">
              <a:avLst/>
            </a:prstGeom>
            <a:noFill/>
            <a:ln w="12700">
              <a:solidFill>
                <a:srgbClr val="00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28" name="Text Box 32"/>
            <p:cNvSpPr txBox="1">
              <a:spLocks noChangeArrowheads="1"/>
            </p:cNvSpPr>
            <p:nvPr/>
          </p:nvSpPr>
          <p:spPr bwMode="auto">
            <a:xfrm>
              <a:off x="370" y="2608"/>
              <a:ext cx="1867" cy="754"/>
            </a:xfrm>
            <a:prstGeom prst="rect">
              <a:avLst/>
            </a:prstGeom>
            <a:solidFill>
              <a:srgbClr val="FFFFCC"/>
            </a:solidFill>
            <a:ln w="9525">
              <a:solidFill>
                <a:srgbClr val="00CC00"/>
              </a:solidFill>
              <a:miter lim="800000"/>
              <a:headEnd/>
              <a:tailEnd/>
            </a:ln>
          </p:spPr>
          <p:txBody>
            <a:bodyPr>
              <a:spAutoFit/>
            </a:bodyPr>
            <a:lstStyle>
              <a:lvl1pPr marL="403225" indent="-403225">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400">
                  <a:cs typeface="Arial" charset="0"/>
                </a:rPr>
                <a:t>2. 	Fall in PS due to remaining sellers</a:t>
              </a:r>
              <a:br>
                <a:rPr lang="en-US" altLang="en-US" sz="2400">
                  <a:cs typeface="Arial" charset="0"/>
                </a:rPr>
              </a:br>
              <a:r>
                <a:rPr lang="en-US" altLang="en-US" sz="2400">
                  <a:cs typeface="Arial" charset="0"/>
                </a:rPr>
                <a:t>getting lower </a:t>
              </a:r>
              <a:r>
                <a:rPr lang="en-US" altLang="en-US" sz="2400" b="1" i="1">
                  <a:cs typeface="Arial" charset="0"/>
                </a:rPr>
                <a:t>P</a:t>
              </a:r>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6924">
                                            <p:txEl>
                                              <p:pRg st="0" end="0"/>
                                            </p:txEl>
                                          </p:spTgt>
                                        </p:tgtEl>
                                        <p:attrNameLst>
                                          <p:attrName>style.visibility</p:attrName>
                                        </p:attrNameLst>
                                      </p:cBhvr>
                                      <p:to>
                                        <p:strVal val="visible"/>
                                      </p:to>
                                    </p:set>
                                    <p:animEffect transition="in" filter="wipe(left)">
                                      <p:cBhvr>
                                        <p:cTn id="7" dur="500"/>
                                        <p:tgtEl>
                                          <p:spTgt spid="166924">
                                            <p:txEl>
                                              <p:pRg st="0" end="0"/>
                                            </p:txEl>
                                          </p:spTgt>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66924">
                                            <p:txEl>
                                              <p:pRg st="1" end="1"/>
                                            </p:txEl>
                                          </p:spTgt>
                                        </p:tgtEl>
                                        <p:attrNameLst>
                                          <p:attrName>style.visibility</p:attrName>
                                        </p:attrNameLst>
                                      </p:cBhvr>
                                      <p:to>
                                        <p:strVal val="visible"/>
                                      </p:to>
                                    </p:set>
                                    <p:animEffect transition="in" filter="wipe(left)">
                                      <p:cBhvr>
                                        <p:cTn id="16" dur="500"/>
                                        <p:tgtEl>
                                          <p:spTgt spid="166924">
                                            <p:txEl>
                                              <p:pRg st="1" end="1"/>
                                            </p:txEl>
                                          </p:spTgt>
                                        </p:tgtEl>
                                      </p:cBhvr>
                                    </p:animEffect>
                                  </p:childTnLst>
                                </p:cTn>
                              </p:par>
                            </p:childTnLst>
                          </p:cTn>
                        </p:par>
                        <p:par>
                          <p:cTn id="17" fill="hold" nodeType="afterGroup">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166936"/>
                                        </p:tgtEl>
                                        <p:attrNameLst>
                                          <p:attrName>style.visibility</p:attrName>
                                        </p:attrNameLst>
                                      </p:cBhvr>
                                      <p:to>
                                        <p:strVal val="visible"/>
                                      </p:to>
                                    </p:set>
                                    <p:animEffect transition="in" filter="dissolve">
                                      <p:cBhvr>
                                        <p:cTn id="20" dur="500"/>
                                        <p:tgtEl>
                                          <p:spTgt spid="16693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66924">
                                            <p:txEl>
                                              <p:pRg st="2" end="2"/>
                                            </p:txEl>
                                          </p:spTgt>
                                        </p:tgtEl>
                                        <p:attrNameLst>
                                          <p:attrName>style.visibility</p:attrName>
                                        </p:attrNameLst>
                                      </p:cBhvr>
                                      <p:to>
                                        <p:strVal val="visible"/>
                                      </p:to>
                                    </p:set>
                                    <p:animEffect transition="in" filter="wipe(left)">
                                      <p:cBhvr>
                                        <p:cTn id="25" dur="500"/>
                                        <p:tgtEl>
                                          <p:spTgt spid="166924">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dissolve">
                                      <p:cBhvr>
                                        <p:cTn id="30" dur="500"/>
                                        <p:tgtEl>
                                          <p:spTgt spid="7"/>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66937"/>
                                        </p:tgtEl>
                                        <p:attrNameLst>
                                          <p:attrName>style.visibility</p:attrName>
                                        </p:attrNameLst>
                                      </p:cBhvr>
                                      <p:to>
                                        <p:strVal val="visible"/>
                                      </p:to>
                                    </p:set>
                                    <p:animEffect transition="in" filter="dissolve">
                                      <p:cBhvr>
                                        <p:cTn id="33" dur="500"/>
                                        <p:tgtEl>
                                          <p:spTgt spid="166937"/>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dissolve">
                                      <p:cBhvr>
                                        <p:cTn id="38" dur="500"/>
                                        <p:tgtEl>
                                          <p:spTgt spid="8"/>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166938"/>
                                        </p:tgtEl>
                                        <p:attrNameLst>
                                          <p:attrName>style.visibility</p:attrName>
                                        </p:attrNameLst>
                                      </p:cBhvr>
                                      <p:to>
                                        <p:strVal val="visible"/>
                                      </p:to>
                                    </p:set>
                                    <p:animEffect transition="in" filter="dissolve">
                                      <p:cBhvr>
                                        <p:cTn id="41" dur="500"/>
                                        <p:tgtEl>
                                          <p:spTgt spid="1669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24" grpId="0" build="p"/>
      <p:bldP spid="166936" grpId="0" animBg="1"/>
      <p:bldP spid="166937" grpId="0" animBg="1"/>
      <p:bldP spid="166938"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sp>
        <p:nvSpPr>
          <p:cNvPr id="161795" name="Rectangle 8"/>
          <p:cNvSpPr>
            <a:spLocks noChangeArrowheads="1"/>
          </p:cNvSpPr>
          <p:nvPr/>
        </p:nvSpPr>
        <p:spPr bwMode="auto">
          <a:xfrm>
            <a:off x="0" y="0"/>
            <a:ext cx="381000" cy="6858000"/>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nvGrpSpPr>
          <p:cNvPr id="161797" name="Group 11"/>
          <p:cNvGrpSpPr>
            <a:grpSpLocks/>
          </p:cNvGrpSpPr>
          <p:nvPr/>
        </p:nvGrpSpPr>
        <p:grpSpPr bwMode="auto">
          <a:xfrm>
            <a:off x="593725" y="290513"/>
            <a:ext cx="8210550" cy="1049337"/>
            <a:chOff x="374" y="183"/>
            <a:chExt cx="5000" cy="661"/>
          </a:xfrm>
        </p:grpSpPr>
        <p:sp>
          <p:nvSpPr>
            <p:cNvPr id="161798" name="Line 9"/>
            <p:cNvSpPr>
              <a:spLocks noChangeShapeType="1"/>
            </p:cNvSpPr>
            <p:nvPr/>
          </p:nvSpPr>
          <p:spPr bwMode="auto">
            <a:xfrm>
              <a:off x="376" y="844"/>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1799" name="Line 10"/>
            <p:cNvSpPr>
              <a:spLocks noChangeShapeType="1"/>
            </p:cNvSpPr>
            <p:nvPr/>
          </p:nvSpPr>
          <p:spPr bwMode="auto">
            <a:xfrm>
              <a:off x="374" y="183"/>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grpSp>
      <p:graphicFrame>
        <p:nvGraphicFramePr>
          <p:cNvPr id="161801" name="Object 8"/>
          <p:cNvGraphicFramePr>
            <a:graphicFrameLocks noChangeAspect="1"/>
          </p:cNvGraphicFramePr>
          <p:nvPr/>
        </p:nvGraphicFramePr>
        <p:xfrm>
          <a:off x="4092575" y="917575"/>
          <a:ext cx="4821238" cy="5791200"/>
        </p:xfrm>
        <a:graphic>
          <a:graphicData uri="http://schemas.openxmlformats.org/presentationml/2006/ole">
            <mc:AlternateContent xmlns:mc="http://schemas.openxmlformats.org/markup-compatibility/2006">
              <mc:Choice xmlns:v="urn:schemas-microsoft-com:vml" Requires="v">
                <p:oleObj spid="_x0000_s161809" name="Chart" r:id="rId4" imgW="3447931" imgH="3952994" progId="Excel.Chart.8">
                  <p:embed/>
                </p:oleObj>
              </mc:Choice>
              <mc:Fallback>
                <p:oleObj name="Chart" r:id="rId4" imgW="3447931" imgH="3952994" progId="Excel.Chart.8">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92575" y="917575"/>
                        <a:ext cx="4821238"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1802" name="Text Box 9" descr="Wide upward diagonal"/>
          <p:cNvSpPr txBox="1">
            <a:spLocks noChangeArrowheads="1"/>
          </p:cNvSpPr>
          <p:nvPr/>
        </p:nvSpPr>
        <p:spPr bwMode="auto">
          <a:xfrm>
            <a:off x="4221163" y="1065213"/>
            <a:ext cx="592137" cy="503237"/>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700" b="1" i="1">
                <a:cs typeface="Arial" charset="0"/>
              </a:rPr>
              <a:t>P</a:t>
            </a:r>
          </a:p>
        </p:txBody>
      </p:sp>
      <p:sp>
        <p:nvSpPr>
          <p:cNvPr id="161803" name="Text Box 10" descr="Wide upward diagonal"/>
          <p:cNvSpPr txBox="1">
            <a:spLocks noChangeArrowheads="1"/>
          </p:cNvSpPr>
          <p:nvPr/>
        </p:nvSpPr>
        <p:spPr bwMode="auto">
          <a:xfrm>
            <a:off x="8299450" y="6029325"/>
            <a:ext cx="592138" cy="503238"/>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700" b="1" i="1">
                <a:cs typeface="Arial" charset="0"/>
              </a:rPr>
              <a:t>Q</a:t>
            </a:r>
          </a:p>
        </p:txBody>
      </p:sp>
      <p:sp>
        <p:nvSpPr>
          <p:cNvPr id="161804" name="Text Box 11"/>
          <p:cNvSpPr txBox="1">
            <a:spLocks noChangeArrowheads="1"/>
          </p:cNvSpPr>
          <p:nvPr/>
        </p:nvSpPr>
        <p:spPr bwMode="auto">
          <a:xfrm>
            <a:off x="5273675" y="808038"/>
            <a:ext cx="290988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600" i="1">
                <a:cs typeface="Arial" charset="0"/>
              </a:rPr>
              <a:t>supply curve</a:t>
            </a:r>
          </a:p>
        </p:txBody>
      </p:sp>
      <p:sp>
        <p:nvSpPr>
          <p:cNvPr id="161805" name="Rectangle 26"/>
          <p:cNvSpPr>
            <a:spLocks noChangeArrowheads="1"/>
          </p:cNvSpPr>
          <p:nvPr/>
        </p:nvSpPr>
        <p:spPr bwMode="auto">
          <a:xfrm>
            <a:off x="495300" y="1336675"/>
            <a:ext cx="37719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63550" indent="-463550">
              <a:lnSpc>
                <a:spcPct val="105000"/>
              </a:lnSpc>
              <a:spcBef>
                <a:spcPct val="45000"/>
              </a:spcBef>
              <a:buClr>
                <a:srgbClr val="339966"/>
              </a:buClr>
              <a:buSzPct val="120000"/>
              <a:buFont typeface="Wingdings" pitchFamily="2" charset="2"/>
              <a:buChar char="§"/>
              <a:defRPr sz="2800">
                <a:solidFill>
                  <a:schemeClr val="tx1"/>
                </a:solidFill>
                <a:latin typeface="Arial" charset="0"/>
              </a:defRPr>
            </a:lvl1pPr>
            <a:lvl2pPr marL="742950" indent="-285750">
              <a:spcBef>
                <a:spcPct val="15000"/>
              </a:spcBef>
              <a:buClr>
                <a:srgbClr val="996633"/>
              </a:buClr>
              <a:buSzPct val="120000"/>
              <a:buFont typeface="Wingdings" pitchFamily="2" charset="2"/>
              <a:buChar char="§"/>
              <a:defRPr sz="2700">
                <a:solidFill>
                  <a:schemeClr val="tx1"/>
                </a:solidFill>
                <a:latin typeface="Arial" charset="0"/>
              </a:defRPr>
            </a:lvl2pPr>
            <a:lvl3pPr marL="1143000" indent="-228600">
              <a:spcBef>
                <a:spcPct val="15000"/>
              </a:spcBef>
              <a:buClr>
                <a:srgbClr val="339966"/>
              </a:buClr>
              <a:buSzPct val="120000"/>
              <a:buFont typeface="Wingdings" pitchFamily="2" charset="2"/>
              <a:buChar char="§"/>
              <a:defRPr sz="2500">
                <a:solidFill>
                  <a:schemeClr val="tx1"/>
                </a:solidFill>
                <a:latin typeface="Arial" charset="0"/>
              </a:defRPr>
            </a:lvl3pPr>
            <a:lvl4pPr marL="1600200" indent="-228600">
              <a:spcBef>
                <a:spcPct val="15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fontAlgn="base">
              <a:spcBef>
                <a:spcPct val="20000"/>
              </a:spcBef>
              <a:spcAft>
                <a:spcPct val="0"/>
              </a:spcAft>
              <a:buChar char="»"/>
              <a:defRPr sz="2000">
                <a:solidFill>
                  <a:schemeClr val="tx1"/>
                </a:solidFill>
                <a:latin typeface="Arial" charset="0"/>
              </a:defRPr>
            </a:lvl6pPr>
            <a:lvl7pPr marL="2971800" indent="-228600" fontAlgn="base">
              <a:spcBef>
                <a:spcPct val="20000"/>
              </a:spcBef>
              <a:spcAft>
                <a:spcPct val="0"/>
              </a:spcAft>
              <a:buChar char="»"/>
              <a:defRPr sz="2000">
                <a:solidFill>
                  <a:schemeClr val="tx1"/>
                </a:solidFill>
                <a:latin typeface="Arial" charset="0"/>
              </a:defRPr>
            </a:lvl7pPr>
            <a:lvl8pPr marL="3429000" indent="-228600" fontAlgn="base">
              <a:spcBef>
                <a:spcPct val="20000"/>
              </a:spcBef>
              <a:spcAft>
                <a:spcPct val="0"/>
              </a:spcAft>
              <a:buChar char="»"/>
              <a:defRPr sz="2000">
                <a:solidFill>
                  <a:schemeClr val="tx1"/>
                </a:solidFill>
                <a:latin typeface="Arial" charset="0"/>
              </a:defRPr>
            </a:lvl8pPr>
            <a:lvl9pPr marL="3886200" indent="-228600" fontAlgn="base">
              <a:spcBef>
                <a:spcPct val="20000"/>
              </a:spcBef>
              <a:spcAft>
                <a:spcPct val="0"/>
              </a:spcAft>
              <a:buChar char="»"/>
              <a:defRPr sz="2000">
                <a:solidFill>
                  <a:schemeClr val="tx1"/>
                </a:solidFill>
                <a:latin typeface="Arial" charset="0"/>
              </a:defRPr>
            </a:lvl9pPr>
          </a:lstStyle>
          <a:p>
            <a:pPr>
              <a:lnSpc>
                <a:spcPct val="100000"/>
              </a:lnSpc>
              <a:spcBef>
                <a:spcPct val="30000"/>
              </a:spcBef>
              <a:buClr>
                <a:srgbClr val="003399"/>
              </a:buClr>
              <a:buFont typeface="Wingdings" pitchFamily="2" charset="2"/>
              <a:buNone/>
            </a:pPr>
            <a:r>
              <a:rPr lang="en-US" altLang="en-US" sz="2500" b="1">
                <a:solidFill>
                  <a:srgbClr val="669900"/>
                </a:solidFill>
              </a:rPr>
              <a:t>A. </a:t>
            </a:r>
            <a:r>
              <a:rPr lang="en-US" altLang="en-US" sz="2500">
                <a:solidFill>
                  <a:srgbClr val="669900"/>
                </a:solidFill>
              </a:rPr>
              <a:t>	</a:t>
            </a:r>
            <a:r>
              <a:rPr lang="en-US" altLang="en-US" sz="2600"/>
              <a:t>Find marginal </a:t>
            </a:r>
            <a:br>
              <a:rPr lang="en-US" altLang="en-US" sz="2600"/>
            </a:br>
            <a:r>
              <a:rPr lang="en-US" altLang="en-US" sz="2600"/>
              <a:t>seller’s cost </a:t>
            </a:r>
            <a:br>
              <a:rPr lang="en-US" altLang="en-US" sz="2600"/>
            </a:br>
            <a:r>
              <a:rPr lang="en-US" altLang="en-US" sz="2600"/>
              <a:t>at </a:t>
            </a:r>
            <a:r>
              <a:rPr lang="en-US" altLang="en-US" sz="2600" b="1" i="1"/>
              <a:t>Q</a:t>
            </a:r>
            <a:r>
              <a:rPr lang="en-US" altLang="en-US" sz="2600"/>
              <a:t> = 10. </a:t>
            </a:r>
          </a:p>
          <a:p>
            <a:pPr>
              <a:lnSpc>
                <a:spcPct val="100000"/>
              </a:lnSpc>
              <a:spcBef>
                <a:spcPct val="30000"/>
              </a:spcBef>
              <a:buClr>
                <a:srgbClr val="003399"/>
              </a:buClr>
              <a:buFont typeface="Wingdings" pitchFamily="2" charset="2"/>
              <a:buNone/>
            </a:pPr>
            <a:r>
              <a:rPr lang="en-US" altLang="en-US" sz="2500" b="1">
                <a:solidFill>
                  <a:srgbClr val="669900"/>
                </a:solidFill>
              </a:rPr>
              <a:t>B.</a:t>
            </a:r>
            <a:r>
              <a:rPr lang="en-US" altLang="en-US" sz="2500">
                <a:solidFill>
                  <a:srgbClr val="669900"/>
                </a:solidFill>
              </a:rPr>
              <a:t>	</a:t>
            </a:r>
            <a:r>
              <a:rPr lang="en-US" altLang="en-US" sz="2600"/>
              <a:t>Find total PS for </a:t>
            </a:r>
            <a:br>
              <a:rPr lang="en-US" altLang="en-US" sz="2600"/>
            </a:br>
            <a:r>
              <a:rPr lang="en-US" altLang="en-US" sz="2600" b="1" i="1"/>
              <a:t>P</a:t>
            </a:r>
            <a:r>
              <a:rPr lang="en-US" altLang="en-US" sz="2600"/>
              <a:t> = $20.</a:t>
            </a:r>
          </a:p>
        </p:txBody>
      </p:sp>
      <p:sp>
        <p:nvSpPr>
          <p:cNvPr id="309275" name="Rectangle 27"/>
          <p:cNvSpPr>
            <a:spLocks noChangeArrowheads="1"/>
          </p:cNvSpPr>
          <p:nvPr/>
        </p:nvSpPr>
        <p:spPr bwMode="auto">
          <a:xfrm>
            <a:off x="474663" y="3597275"/>
            <a:ext cx="3775075"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45000"/>
              </a:spcBef>
              <a:buClr>
                <a:srgbClr val="003399"/>
              </a:buClr>
              <a:buSzPct val="120000"/>
              <a:buFont typeface="Wingdings" pitchFamily="2" charset="2"/>
              <a:buNone/>
            </a:pPr>
            <a:r>
              <a:rPr lang="en-US" altLang="en-US" sz="2600">
                <a:cs typeface="Arial" charset="0"/>
              </a:rPr>
              <a:t>Suppose </a:t>
            </a:r>
            <a:r>
              <a:rPr lang="en-US" altLang="en-US" sz="2600" b="1" i="1">
                <a:cs typeface="Arial" charset="0"/>
              </a:rPr>
              <a:t>P</a:t>
            </a:r>
            <a:r>
              <a:rPr lang="en-US" altLang="en-US" sz="2600">
                <a:cs typeface="Arial" charset="0"/>
              </a:rPr>
              <a:t> rises to $30.</a:t>
            </a:r>
            <a:br>
              <a:rPr lang="en-US" altLang="en-US" sz="2600">
                <a:cs typeface="Arial" charset="0"/>
              </a:rPr>
            </a:br>
            <a:r>
              <a:rPr lang="en-US" altLang="en-US" sz="2600">
                <a:cs typeface="Arial" charset="0"/>
              </a:rPr>
              <a:t>Find the increase </a:t>
            </a:r>
            <a:br>
              <a:rPr lang="en-US" altLang="en-US" sz="2600">
                <a:cs typeface="Arial" charset="0"/>
              </a:rPr>
            </a:br>
            <a:r>
              <a:rPr lang="en-US" altLang="en-US" sz="2600">
                <a:cs typeface="Arial" charset="0"/>
              </a:rPr>
              <a:t>in PS due to… </a:t>
            </a:r>
            <a:endParaRPr lang="en-US" altLang="en-US" sz="2600" b="1">
              <a:solidFill>
                <a:srgbClr val="008080"/>
              </a:solidFill>
              <a:cs typeface="Arial" charset="0"/>
            </a:endParaRPr>
          </a:p>
        </p:txBody>
      </p:sp>
      <p:sp>
        <p:nvSpPr>
          <p:cNvPr id="309276" name="Rectangle 28"/>
          <p:cNvSpPr>
            <a:spLocks noChangeArrowheads="1"/>
          </p:cNvSpPr>
          <p:nvPr/>
        </p:nvSpPr>
        <p:spPr bwMode="auto">
          <a:xfrm>
            <a:off x="466725" y="4843463"/>
            <a:ext cx="3775075" cy="190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3550" indent="-46355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25000"/>
              </a:spcBef>
              <a:buClr>
                <a:srgbClr val="003399"/>
              </a:buClr>
              <a:buSzPct val="120000"/>
              <a:buFont typeface="Wingdings" pitchFamily="2" charset="2"/>
              <a:buNone/>
            </a:pPr>
            <a:r>
              <a:rPr lang="en-US" altLang="en-US" sz="2500" b="1">
                <a:solidFill>
                  <a:srgbClr val="669900"/>
                </a:solidFill>
                <a:cs typeface="Arial" charset="0"/>
              </a:rPr>
              <a:t>C. </a:t>
            </a:r>
            <a:r>
              <a:rPr lang="en-US" altLang="en-US" sz="2500">
                <a:solidFill>
                  <a:srgbClr val="669900"/>
                </a:solidFill>
                <a:cs typeface="Arial" charset="0"/>
              </a:rPr>
              <a:t>	</a:t>
            </a:r>
            <a:r>
              <a:rPr lang="en-US" altLang="en-US" sz="2600">
                <a:cs typeface="Arial" charset="0"/>
              </a:rPr>
              <a:t>selling 5 </a:t>
            </a:r>
            <a:br>
              <a:rPr lang="en-US" altLang="en-US" sz="2600">
                <a:cs typeface="Arial" charset="0"/>
              </a:rPr>
            </a:br>
            <a:r>
              <a:rPr lang="en-US" altLang="en-US" sz="2600">
                <a:cs typeface="Arial" charset="0"/>
              </a:rPr>
              <a:t>additional units</a:t>
            </a:r>
          </a:p>
          <a:p>
            <a:pPr>
              <a:spcBef>
                <a:spcPct val="25000"/>
              </a:spcBef>
              <a:buClr>
                <a:srgbClr val="003399"/>
              </a:buClr>
              <a:buSzPct val="120000"/>
              <a:buFont typeface="Wingdings" pitchFamily="2" charset="2"/>
              <a:buNone/>
            </a:pPr>
            <a:r>
              <a:rPr lang="en-US" altLang="en-US" sz="2500" b="1">
                <a:solidFill>
                  <a:srgbClr val="669900"/>
                </a:solidFill>
                <a:cs typeface="Arial" charset="0"/>
              </a:rPr>
              <a:t>D. </a:t>
            </a:r>
            <a:r>
              <a:rPr lang="en-US" altLang="en-US" sz="2500">
                <a:solidFill>
                  <a:srgbClr val="669900"/>
                </a:solidFill>
                <a:cs typeface="Arial" charset="0"/>
              </a:rPr>
              <a:t>	</a:t>
            </a:r>
            <a:r>
              <a:rPr lang="en-US" altLang="en-US" sz="2600">
                <a:cs typeface="Arial" charset="0"/>
              </a:rPr>
              <a:t>getting a higher price on the initial 10 units</a:t>
            </a:r>
          </a:p>
        </p:txBody>
      </p:sp>
      <p:sp>
        <p:nvSpPr>
          <p:cNvPr id="161800" name="Rectangle 8"/>
          <p:cNvSpPr>
            <a:spLocks noChangeArrowheads="1"/>
          </p:cNvSpPr>
          <p:nvPr/>
        </p:nvSpPr>
        <p:spPr bwMode="auto">
          <a:xfrm>
            <a:off x="8302625" y="6375400"/>
            <a:ext cx="68421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BDFE1B1A-9F6C-4AE1-9139-3150ED664E81}" type="slidenum">
              <a:rPr lang="en-US" altLang="en-US" sz="1700">
                <a:solidFill>
                  <a:srgbClr val="777777"/>
                </a:solidFill>
                <a:latin typeface="Tahoma" pitchFamily="34" charset="0"/>
              </a:rPr>
              <a:pPr algn="r"/>
              <a:t>26</a:t>
            </a:fld>
            <a:endParaRPr lang="en-US" altLang="en-US" sz="1700">
              <a:solidFill>
                <a:srgbClr val="777777"/>
              </a:solidFill>
              <a:latin typeface="Tahoma" pitchFamily="34" charset="0"/>
            </a:endParaRPr>
          </a:p>
        </p:txBody>
      </p:sp>
      <p:sp>
        <p:nvSpPr>
          <p:cNvPr id="73732" name="Rectangle 4"/>
          <p:cNvSpPr>
            <a:spLocks noGrp="1" noChangeArrowheads="1"/>
          </p:cNvSpPr>
          <p:nvPr>
            <p:ph type="title"/>
          </p:nvPr>
        </p:nvSpPr>
        <p:spPr>
          <a:xfrm>
            <a:off x="587375" y="352425"/>
            <a:ext cx="8208963" cy="954088"/>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en-US" altLang="en-US" sz="2400" b="0">
                <a:solidFill>
                  <a:srgbClr val="339966"/>
                </a:solidFill>
                <a:effectLst>
                  <a:outerShdw blurRad="38100" dist="38100" dir="2700000" algn="tl">
                    <a:srgbClr val="C0C0C0"/>
                  </a:outerShdw>
                </a:effectLst>
                <a:latin typeface="Tahoma" pitchFamily="34" charset="0"/>
                <a:cs typeface="Arial" charset="0"/>
              </a:rPr>
              <a:t>A C T I V E  L E A R N I N G  </a:t>
            </a:r>
            <a:r>
              <a:rPr lang="en-US" altLang="en-US" sz="2800" i="1">
                <a:solidFill>
                  <a:srgbClr val="339966"/>
                </a:solidFill>
                <a:effectLst>
                  <a:outerShdw blurRad="38100" dist="38100" dir="2700000" algn="tl">
                    <a:srgbClr val="C0C0C0"/>
                  </a:outerShdw>
                </a:effectLst>
                <a:latin typeface="Tahoma" pitchFamily="34" charset="0"/>
                <a:cs typeface="Arial" charset="0"/>
              </a:rPr>
              <a:t>2</a:t>
            </a:r>
            <a:r>
              <a:rPr lang="en-US" altLang="en-US" sz="2400" b="0">
                <a:solidFill>
                  <a:srgbClr val="339966"/>
                </a:solidFill>
                <a:effectLst>
                  <a:outerShdw blurRad="38100" dist="38100" dir="2700000" algn="tl">
                    <a:srgbClr val="C0C0C0"/>
                  </a:outerShdw>
                </a:effectLst>
                <a:latin typeface="Tahoma" pitchFamily="34" charset="0"/>
                <a:cs typeface="Arial" charset="0"/>
              </a:rPr>
              <a:t>   </a:t>
            </a:r>
            <a:br>
              <a:rPr lang="en-US" altLang="en-US" sz="2400" b="0">
                <a:solidFill>
                  <a:srgbClr val="339966"/>
                </a:solidFill>
                <a:effectLst>
                  <a:outerShdw blurRad="38100" dist="38100" dir="2700000" algn="tl">
                    <a:srgbClr val="C0C0C0"/>
                  </a:outerShdw>
                </a:effectLst>
                <a:latin typeface="Tahoma" pitchFamily="34" charset="0"/>
                <a:cs typeface="Arial" charset="0"/>
              </a:rPr>
            </a:br>
            <a:r>
              <a:rPr lang="en-US" altLang="en-US" sz="3600">
                <a:solidFill>
                  <a:srgbClr val="339966"/>
                </a:solidFill>
                <a:effectLst>
                  <a:outerShdw blurRad="38100" dist="38100" dir="2700000" algn="tl">
                    <a:srgbClr val="C0C0C0"/>
                  </a:outerShdw>
                </a:effectLst>
                <a:cs typeface="Arial" charset="0"/>
              </a:rPr>
              <a:t>Producer surplus</a:t>
            </a: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09275"/>
                                        </p:tgtEl>
                                        <p:attrNameLst>
                                          <p:attrName>style.visibility</p:attrName>
                                        </p:attrNameLst>
                                      </p:cBhvr>
                                      <p:to>
                                        <p:strVal val="visible"/>
                                      </p:to>
                                    </p:set>
                                    <p:animEffect transition="in" filter="wipe(left)">
                                      <p:cBhvr>
                                        <p:cTn id="7" dur="500"/>
                                        <p:tgtEl>
                                          <p:spTgt spid="3092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9276">
                                            <p:txEl>
                                              <p:pRg st="0" end="0"/>
                                            </p:txEl>
                                          </p:spTgt>
                                        </p:tgtEl>
                                        <p:attrNameLst>
                                          <p:attrName>style.visibility</p:attrName>
                                        </p:attrNameLst>
                                      </p:cBhvr>
                                      <p:to>
                                        <p:strVal val="visible"/>
                                      </p:to>
                                    </p:set>
                                    <p:animEffect transition="in" filter="wipe(left)">
                                      <p:cBhvr>
                                        <p:cTn id="12" dur="500"/>
                                        <p:tgtEl>
                                          <p:spTgt spid="30927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9276">
                                            <p:txEl>
                                              <p:pRg st="1" end="1"/>
                                            </p:txEl>
                                          </p:spTgt>
                                        </p:tgtEl>
                                        <p:attrNameLst>
                                          <p:attrName>style.visibility</p:attrName>
                                        </p:attrNameLst>
                                      </p:cBhvr>
                                      <p:to>
                                        <p:strVal val="visible"/>
                                      </p:to>
                                    </p:set>
                                    <p:animEffect transition="in" filter="wipe(left)">
                                      <p:cBhvr>
                                        <p:cTn id="17" dur="500"/>
                                        <p:tgtEl>
                                          <p:spTgt spid="30927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76"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pattFill prst="wdUpDiag">
          <a:fgClr>
            <a:srgbClr val="FFFFCC"/>
          </a:fgClr>
          <a:bgClr>
            <a:schemeClr val="bg1"/>
          </a:bgClr>
        </a:pattFill>
        <a:effectLst/>
      </p:bgPr>
    </p:bg>
    <p:spTree>
      <p:nvGrpSpPr>
        <p:cNvPr id="1" name=""/>
        <p:cNvGrpSpPr/>
        <p:nvPr/>
      </p:nvGrpSpPr>
      <p:grpSpPr>
        <a:xfrm>
          <a:off x="0" y="0"/>
          <a:ext cx="0" cy="0"/>
          <a:chOff x="0" y="0"/>
          <a:chExt cx="0" cy="0"/>
        </a:xfrm>
      </p:grpSpPr>
      <p:sp>
        <p:nvSpPr>
          <p:cNvPr id="163843" name="Rectangle 8"/>
          <p:cNvSpPr>
            <a:spLocks noChangeArrowheads="1"/>
          </p:cNvSpPr>
          <p:nvPr/>
        </p:nvSpPr>
        <p:spPr bwMode="auto">
          <a:xfrm>
            <a:off x="0" y="0"/>
            <a:ext cx="381000" cy="6858000"/>
          </a:xfrm>
          <a:prstGeom prst="rect">
            <a:avLst/>
          </a:prstGeom>
          <a:solidFill>
            <a:srgbClr val="9966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73732" name="Rectangle 4"/>
          <p:cNvSpPr>
            <a:spLocks noGrp="1" noChangeArrowheads="1"/>
          </p:cNvSpPr>
          <p:nvPr>
            <p:ph type="title"/>
          </p:nvPr>
        </p:nvSpPr>
        <p:spPr>
          <a:xfrm>
            <a:off x="587375" y="352425"/>
            <a:ext cx="8208963" cy="954088"/>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l"/>
            <a:r>
              <a:rPr lang="en-US" altLang="en-US" sz="2400" b="0">
                <a:solidFill>
                  <a:srgbClr val="339966"/>
                </a:solidFill>
                <a:effectLst>
                  <a:outerShdw blurRad="38100" dist="38100" dir="2700000" algn="tl">
                    <a:srgbClr val="C0C0C0"/>
                  </a:outerShdw>
                </a:effectLst>
                <a:latin typeface="Tahoma" pitchFamily="34" charset="0"/>
                <a:cs typeface="Arial" charset="0"/>
              </a:rPr>
              <a:t>A C T I V E  L E A R N I N G  </a:t>
            </a:r>
            <a:r>
              <a:rPr lang="en-US" altLang="en-US" sz="2800" i="1">
                <a:solidFill>
                  <a:srgbClr val="339966"/>
                </a:solidFill>
                <a:effectLst>
                  <a:outerShdw blurRad="38100" dist="38100" dir="2700000" algn="tl">
                    <a:srgbClr val="C0C0C0"/>
                  </a:outerShdw>
                </a:effectLst>
                <a:latin typeface="Tahoma" pitchFamily="34" charset="0"/>
                <a:cs typeface="Arial" charset="0"/>
              </a:rPr>
              <a:t>2</a:t>
            </a:r>
            <a:r>
              <a:rPr lang="en-US" altLang="en-US" sz="2400" b="0">
                <a:solidFill>
                  <a:srgbClr val="339966"/>
                </a:solidFill>
                <a:effectLst>
                  <a:outerShdw blurRad="38100" dist="38100" dir="2700000" algn="tl">
                    <a:srgbClr val="C0C0C0"/>
                  </a:outerShdw>
                </a:effectLst>
                <a:latin typeface="Tahoma" pitchFamily="34" charset="0"/>
                <a:cs typeface="Arial" charset="0"/>
              </a:rPr>
              <a:t>   </a:t>
            </a:r>
            <a:br>
              <a:rPr lang="en-US" altLang="en-US" sz="2400" b="0">
                <a:solidFill>
                  <a:srgbClr val="339966"/>
                </a:solidFill>
                <a:effectLst>
                  <a:outerShdw blurRad="38100" dist="38100" dir="2700000" algn="tl">
                    <a:srgbClr val="C0C0C0"/>
                  </a:outerShdw>
                </a:effectLst>
                <a:latin typeface="Tahoma" pitchFamily="34" charset="0"/>
                <a:cs typeface="Arial" charset="0"/>
              </a:rPr>
            </a:br>
            <a:r>
              <a:rPr lang="en-US" altLang="en-US" sz="3600">
                <a:solidFill>
                  <a:srgbClr val="339966"/>
                </a:solidFill>
                <a:effectLst>
                  <a:outerShdw blurRad="38100" dist="38100" dir="2700000" algn="tl">
                    <a:srgbClr val="C0C0C0"/>
                  </a:outerShdw>
                </a:effectLst>
                <a:cs typeface="Arial" charset="0"/>
              </a:rPr>
              <a:t>Answers</a:t>
            </a:r>
          </a:p>
        </p:txBody>
      </p:sp>
      <p:grpSp>
        <p:nvGrpSpPr>
          <p:cNvPr id="163845" name="Group 11"/>
          <p:cNvGrpSpPr>
            <a:grpSpLocks/>
          </p:cNvGrpSpPr>
          <p:nvPr/>
        </p:nvGrpSpPr>
        <p:grpSpPr bwMode="auto">
          <a:xfrm>
            <a:off x="593725" y="290513"/>
            <a:ext cx="8210550" cy="1049337"/>
            <a:chOff x="374" y="183"/>
            <a:chExt cx="5000" cy="661"/>
          </a:xfrm>
        </p:grpSpPr>
        <p:sp>
          <p:nvSpPr>
            <p:cNvPr id="163846" name="Line 9"/>
            <p:cNvSpPr>
              <a:spLocks noChangeShapeType="1"/>
            </p:cNvSpPr>
            <p:nvPr/>
          </p:nvSpPr>
          <p:spPr bwMode="auto">
            <a:xfrm>
              <a:off x="376" y="844"/>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847" name="Line 10"/>
            <p:cNvSpPr>
              <a:spLocks noChangeShapeType="1"/>
            </p:cNvSpPr>
            <p:nvPr/>
          </p:nvSpPr>
          <p:spPr bwMode="auto">
            <a:xfrm>
              <a:off x="374" y="183"/>
              <a:ext cx="4998" cy="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grpSp>
      <p:graphicFrame>
        <p:nvGraphicFramePr>
          <p:cNvPr id="163849" name="Object 8"/>
          <p:cNvGraphicFramePr>
            <a:graphicFrameLocks noChangeAspect="1"/>
          </p:cNvGraphicFramePr>
          <p:nvPr/>
        </p:nvGraphicFramePr>
        <p:xfrm>
          <a:off x="4092575" y="917575"/>
          <a:ext cx="4821238" cy="5791200"/>
        </p:xfrm>
        <a:graphic>
          <a:graphicData uri="http://schemas.openxmlformats.org/presentationml/2006/ole">
            <mc:AlternateContent xmlns:mc="http://schemas.openxmlformats.org/markup-compatibility/2006">
              <mc:Choice xmlns:v="urn:schemas-microsoft-com:vml" Requires="v">
                <p:oleObj spid="_x0000_s163873" name="Chart" r:id="rId4" imgW="3447931" imgH="3952994" progId="Excel.Chart.8">
                  <p:embed/>
                </p:oleObj>
              </mc:Choice>
              <mc:Fallback>
                <p:oleObj name="Chart" r:id="rId4" imgW="3447931" imgH="3952994" progId="Excel.Chart.8">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92575" y="917575"/>
                        <a:ext cx="4821238"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850" name="Text Box 9" descr="Wide upward diagonal"/>
          <p:cNvSpPr txBox="1">
            <a:spLocks noChangeArrowheads="1"/>
          </p:cNvSpPr>
          <p:nvPr/>
        </p:nvSpPr>
        <p:spPr bwMode="auto">
          <a:xfrm>
            <a:off x="4221163" y="1065213"/>
            <a:ext cx="592137" cy="503237"/>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700" b="1" i="1">
                <a:cs typeface="Arial" charset="0"/>
              </a:rPr>
              <a:t>P</a:t>
            </a:r>
          </a:p>
        </p:txBody>
      </p:sp>
      <p:sp>
        <p:nvSpPr>
          <p:cNvPr id="163851" name="Text Box 10" descr="Wide upward diagonal"/>
          <p:cNvSpPr txBox="1">
            <a:spLocks noChangeArrowheads="1"/>
          </p:cNvSpPr>
          <p:nvPr/>
        </p:nvSpPr>
        <p:spPr bwMode="auto">
          <a:xfrm>
            <a:off x="8299450" y="6029325"/>
            <a:ext cx="592138" cy="503238"/>
          </a:xfrm>
          <a:prstGeom prst="rect">
            <a:avLst/>
          </a:prstGeom>
          <a:pattFill prst="wdUpDiag">
            <a:fgClr>
              <a:srgbClr val="FFFFCC"/>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700" b="1" i="1">
                <a:cs typeface="Arial" charset="0"/>
              </a:rPr>
              <a:t>Q</a:t>
            </a:r>
          </a:p>
        </p:txBody>
      </p:sp>
      <p:sp>
        <p:nvSpPr>
          <p:cNvPr id="163852" name="Text Box 11"/>
          <p:cNvSpPr txBox="1">
            <a:spLocks noChangeArrowheads="1"/>
          </p:cNvSpPr>
          <p:nvPr/>
        </p:nvSpPr>
        <p:spPr bwMode="auto">
          <a:xfrm>
            <a:off x="5273675" y="808038"/>
            <a:ext cx="290988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600" i="1">
                <a:cs typeface="Arial" charset="0"/>
              </a:rPr>
              <a:t>supply curve</a:t>
            </a:r>
          </a:p>
        </p:txBody>
      </p:sp>
      <p:grpSp>
        <p:nvGrpSpPr>
          <p:cNvPr id="3" name="Group 12"/>
          <p:cNvGrpSpPr>
            <a:grpSpLocks/>
          </p:cNvGrpSpPr>
          <p:nvPr/>
        </p:nvGrpSpPr>
        <p:grpSpPr bwMode="auto">
          <a:xfrm>
            <a:off x="4264025" y="2952750"/>
            <a:ext cx="3146425" cy="3602038"/>
            <a:chOff x="2648" y="1612"/>
            <a:chExt cx="1982" cy="2269"/>
          </a:xfrm>
        </p:grpSpPr>
        <p:grpSp>
          <p:nvGrpSpPr>
            <p:cNvPr id="163854" name="Group 13"/>
            <p:cNvGrpSpPr>
              <a:grpSpLocks/>
            </p:cNvGrpSpPr>
            <p:nvPr/>
          </p:nvGrpSpPr>
          <p:grpSpPr bwMode="auto">
            <a:xfrm>
              <a:off x="2648" y="1612"/>
              <a:ext cx="1812" cy="248"/>
              <a:chOff x="2648" y="1612"/>
              <a:chExt cx="1812" cy="248"/>
            </a:xfrm>
          </p:grpSpPr>
          <p:sp>
            <p:nvSpPr>
              <p:cNvPr id="163855" name="Line 14"/>
              <p:cNvSpPr>
                <a:spLocks noChangeShapeType="1"/>
              </p:cNvSpPr>
              <p:nvPr/>
            </p:nvSpPr>
            <p:spPr bwMode="auto">
              <a:xfrm>
                <a:off x="2974" y="1738"/>
                <a:ext cx="1486"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856" name="Rectangle 15"/>
              <p:cNvSpPr>
                <a:spLocks noChangeArrowheads="1"/>
              </p:cNvSpPr>
              <p:nvPr/>
            </p:nvSpPr>
            <p:spPr bwMode="auto">
              <a:xfrm>
                <a:off x="2648" y="1612"/>
                <a:ext cx="329" cy="248"/>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grpSp>
          <p:nvGrpSpPr>
            <p:cNvPr id="163857" name="Group 16"/>
            <p:cNvGrpSpPr>
              <a:grpSpLocks/>
            </p:cNvGrpSpPr>
            <p:nvPr/>
          </p:nvGrpSpPr>
          <p:grpSpPr bwMode="auto">
            <a:xfrm>
              <a:off x="4301" y="1735"/>
              <a:ext cx="329" cy="2146"/>
              <a:chOff x="4301" y="1735"/>
              <a:chExt cx="329" cy="2146"/>
            </a:xfrm>
          </p:grpSpPr>
          <p:sp>
            <p:nvSpPr>
              <p:cNvPr id="163858" name="Line 17"/>
              <p:cNvSpPr>
                <a:spLocks noChangeShapeType="1"/>
              </p:cNvSpPr>
              <p:nvPr/>
            </p:nvSpPr>
            <p:spPr bwMode="auto">
              <a:xfrm rot="16200000" flipH="1">
                <a:off x="3514" y="2684"/>
                <a:ext cx="1902" cy="3"/>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859" name="Rectangle 18"/>
              <p:cNvSpPr>
                <a:spLocks noChangeArrowheads="1"/>
              </p:cNvSpPr>
              <p:nvPr/>
            </p:nvSpPr>
            <p:spPr bwMode="auto">
              <a:xfrm>
                <a:off x="4301" y="3633"/>
                <a:ext cx="329" cy="248"/>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grpSp>
      <p:grpSp>
        <p:nvGrpSpPr>
          <p:cNvPr id="6" name="Group 19"/>
          <p:cNvGrpSpPr>
            <a:grpSpLocks/>
          </p:cNvGrpSpPr>
          <p:nvPr/>
        </p:nvGrpSpPr>
        <p:grpSpPr bwMode="auto">
          <a:xfrm>
            <a:off x="4260850" y="3879850"/>
            <a:ext cx="2425700" cy="2676525"/>
            <a:chOff x="2646" y="2196"/>
            <a:chExt cx="1528" cy="1686"/>
          </a:xfrm>
        </p:grpSpPr>
        <p:sp>
          <p:nvSpPr>
            <p:cNvPr id="163861" name="Rectangle 20"/>
            <p:cNvSpPr>
              <a:spLocks noChangeArrowheads="1"/>
            </p:cNvSpPr>
            <p:nvPr/>
          </p:nvSpPr>
          <p:spPr bwMode="auto">
            <a:xfrm>
              <a:off x="3845" y="3634"/>
              <a:ext cx="329" cy="248"/>
            </a:xfrm>
            <a:prstGeom prst="rect">
              <a:avLst/>
            </a:prstGeom>
            <a:noFill/>
            <a:ln w="127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nvGrpSpPr>
            <p:cNvPr id="163862" name="Group 21"/>
            <p:cNvGrpSpPr>
              <a:grpSpLocks/>
            </p:cNvGrpSpPr>
            <p:nvPr/>
          </p:nvGrpSpPr>
          <p:grpSpPr bwMode="auto">
            <a:xfrm>
              <a:off x="2646" y="2196"/>
              <a:ext cx="1361" cy="248"/>
              <a:chOff x="2646" y="1615"/>
              <a:chExt cx="1361" cy="248"/>
            </a:xfrm>
          </p:grpSpPr>
          <p:sp>
            <p:nvSpPr>
              <p:cNvPr id="163863" name="Line 22"/>
              <p:cNvSpPr>
                <a:spLocks noChangeShapeType="1"/>
              </p:cNvSpPr>
              <p:nvPr/>
            </p:nvSpPr>
            <p:spPr bwMode="auto">
              <a:xfrm flipV="1">
                <a:off x="2972" y="1737"/>
                <a:ext cx="1035"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864" name="Rectangle 23"/>
              <p:cNvSpPr>
                <a:spLocks noChangeArrowheads="1"/>
              </p:cNvSpPr>
              <p:nvPr/>
            </p:nvSpPr>
            <p:spPr bwMode="auto">
              <a:xfrm>
                <a:off x="2646" y="1615"/>
                <a:ext cx="329" cy="248"/>
              </a:xfrm>
              <a:prstGeom prst="rect">
                <a:avLst/>
              </a:prstGeom>
              <a:noFill/>
              <a:ln w="127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sp>
          <p:nvSpPr>
            <p:cNvPr id="163865" name="Line 24"/>
            <p:cNvSpPr>
              <a:spLocks noChangeShapeType="1"/>
            </p:cNvSpPr>
            <p:nvPr/>
          </p:nvSpPr>
          <p:spPr bwMode="auto">
            <a:xfrm flipV="1">
              <a:off x="4003" y="2317"/>
              <a:ext cx="0" cy="1320"/>
            </a:xfrm>
            <a:prstGeom prst="line">
              <a:avLst/>
            </a:prstGeom>
            <a:noFill/>
            <a:ln w="1905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14393" name="Rectangle 25"/>
          <p:cNvSpPr>
            <a:spLocks noChangeArrowheads="1"/>
          </p:cNvSpPr>
          <p:nvPr/>
        </p:nvSpPr>
        <p:spPr bwMode="auto">
          <a:xfrm>
            <a:off x="4951413" y="3163888"/>
            <a:ext cx="1447800" cy="896937"/>
          </a:xfrm>
          <a:prstGeom prst="rect">
            <a:avLst/>
          </a:prstGeom>
          <a:pattFill prst="wdDnDiag">
            <a:fgClr>
              <a:srgbClr val="00CC99"/>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314394" name="AutoShape 26"/>
          <p:cNvSpPr>
            <a:spLocks noChangeArrowheads="1"/>
          </p:cNvSpPr>
          <p:nvPr/>
        </p:nvSpPr>
        <p:spPr bwMode="auto">
          <a:xfrm flipV="1">
            <a:off x="6421438" y="3167063"/>
            <a:ext cx="677862" cy="865187"/>
          </a:xfrm>
          <a:prstGeom prst="rtTriangle">
            <a:avLst/>
          </a:prstGeom>
          <a:pattFill prst="dkHorz">
            <a:fgClr>
              <a:srgbClr val="33CCFF"/>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314395" name="AutoShape 27"/>
          <p:cNvSpPr>
            <a:spLocks noChangeArrowheads="1"/>
          </p:cNvSpPr>
          <p:nvPr/>
        </p:nvSpPr>
        <p:spPr bwMode="auto">
          <a:xfrm flipV="1">
            <a:off x="4967288" y="4084638"/>
            <a:ext cx="1428750" cy="1762125"/>
          </a:xfrm>
          <a:prstGeom prst="rtTriangle">
            <a:avLst/>
          </a:prstGeom>
          <a:solidFill>
            <a:srgbClr val="FF6600">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314400" name="Rectangle 32"/>
          <p:cNvSpPr>
            <a:spLocks noChangeArrowheads="1"/>
          </p:cNvSpPr>
          <p:nvPr/>
        </p:nvSpPr>
        <p:spPr bwMode="auto">
          <a:xfrm>
            <a:off x="484188" y="1412875"/>
            <a:ext cx="3771900" cy="182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04813" indent="-404813">
              <a:lnSpc>
                <a:spcPct val="105000"/>
              </a:lnSpc>
              <a:spcBef>
                <a:spcPct val="45000"/>
              </a:spcBef>
              <a:buClr>
                <a:srgbClr val="339966"/>
              </a:buClr>
              <a:buSzPct val="120000"/>
              <a:buFont typeface="Wingdings" pitchFamily="2" charset="2"/>
              <a:buChar char="§"/>
              <a:defRPr sz="2800">
                <a:solidFill>
                  <a:schemeClr val="tx1"/>
                </a:solidFill>
                <a:latin typeface="Arial" charset="0"/>
              </a:defRPr>
            </a:lvl1pPr>
            <a:lvl2pPr marL="742950" indent="-285750">
              <a:spcBef>
                <a:spcPct val="15000"/>
              </a:spcBef>
              <a:buClr>
                <a:srgbClr val="996633"/>
              </a:buClr>
              <a:buSzPct val="120000"/>
              <a:buFont typeface="Wingdings" pitchFamily="2" charset="2"/>
              <a:buChar char="§"/>
              <a:defRPr sz="2700">
                <a:solidFill>
                  <a:schemeClr val="tx1"/>
                </a:solidFill>
                <a:latin typeface="Arial" charset="0"/>
              </a:defRPr>
            </a:lvl2pPr>
            <a:lvl3pPr marL="1143000" indent="-228600">
              <a:spcBef>
                <a:spcPct val="15000"/>
              </a:spcBef>
              <a:buClr>
                <a:srgbClr val="339966"/>
              </a:buClr>
              <a:buSzPct val="120000"/>
              <a:buFont typeface="Wingdings" pitchFamily="2" charset="2"/>
              <a:buChar char="§"/>
              <a:defRPr sz="2500">
                <a:solidFill>
                  <a:schemeClr val="tx1"/>
                </a:solidFill>
                <a:latin typeface="Arial" charset="0"/>
              </a:defRPr>
            </a:lvl3pPr>
            <a:lvl4pPr marL="1600200" indent="-228600">
              <a:spcBef>
                <a:spcPct val="15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fontAlgn="base">
              <a:spcBef>
                <a:spcPct val="20000"/>
              </a:spcBef>
              <a:spcAft>
                <a:spcPct val="0"/>
              </a:spcAft>
              <a:buChar char="»"/>
              <a:defRPr sz="2000">
                <a:solidFill>
                  <a:schemeClr val="tx1"/>
                </a:solidFill>
                <a:latin typeface="Arial" charset="0"/>
              </a:defRPr>
            </a:lvl6pPr>
            <a:lvl7pPr marL="2971800" indent="-228600" fontAlgn="base">
              <a:spcBef>
                <a:spcPct val="20000"/>
              </a:spcBef>
              <a:spcAft>
                <a:spcPct val="0"/>
              </a:spcAft>
              <a:buChar char="»"/>
              <a:defRPr sz="2000">
                <a:solidFill>
                  <a:schemeClr val="tx1"/>
                </a:solidFill>
                <a:latin typeface="Arial" charset="0"/>
              </a:defRPr>
            </a:lvl7pPr>
            <a:lvl8pPr marL="3429000" indent="-228600" fontAlgn="base">
              <a:spcBef>
                <a:spcPct val="20000"/>
              </a:spcBef>
              <a:spcAft>
                <a:spcPct val="0"/>
              </a:spcAft>
              <a:buChar char="»"/>
              <a:defRPr sz="2000">
                <a:solidFill>
                  <a:schemeClr val="tx1"/>
                </a:solidFill>
                <a:latin typeface="Arial" charset="0"/>
              </a:defRPr>
            </a:lvl8pPr>
            <a:lvl9pPr marL="3886200" indent="-228600" fontAlgn="base">
              <a:spcBef>
                <a:spcPct val="20000"/>
              </a:spcBef>
              <a:spcAft>
                <a:spcPct val="0"/>
              </a:spcAft>
              <a:buChar char="»"/>
              <a:defRPr sz="2000">
                <a:solidFill>
                  <a:schemeClr val="tx1"/>
                </a:solidFill>
                <a:latin typeface="Arial" charset="0"/>
              </a:defRPr>
            </a:lvl9pPr>
          </a:lstStyle>
          <a:p>
            <a:pPr>
              <a:lnSpc>
                <a:spcPct val="100000"/>
              </a:lnSpc>
              <a:spcBef>
                <a:spcPct val="40000"/>
              </a:spcBef>
              <a:buClr>
                <a:srgbClr val="003399"/>
              </a:buClr>
              <a:buFont typeface="Wingdings" pitchFamily="2" charset="2"/>
              <a:buNone/>
            </a:pPr>
            <a:r>
              <a:rPr lang="en-US" altLang="en-US" sz="2500" b="1">
                <a:solidFill>
                  <a:srgbClr val="339966"/>
                </a:solidFill>
              </a:rPr>
              <a:t>A. </a:t>
            </a:r>
            <a:r>
              <a:rPr lang="en-US" altLang="en-US" sz="2600"/>
              <a:t>At </a:t>
            </a:r>
            <a:r>
              <a:rPr lang="en-US" altLang="en-US" sz="2600" b="1" i="1"/>
              <a:t>Q</a:t>
            </a:r>
            <a:r>
              <a:rPr lang="en-US" altLang="en-US" sz="2600"/>
              <a:t> = 10,</a:t>
            </a:r>
            <a:r>
              <a:rPr lang="en-US" altLang="en-US" sz="2500"/>
              <a:t> </a:t>
            </a:r>
            <a:br>
              <a:rPr lang="en-US" altLang="en-US" sz="2500"/>
            </a:br>
            <a:r>
              <a:rPr lang="en-US" altLang="en-US" sz="2600"/>
              <a:t>marginal cost = </a:t>
            </a:r>
            <a:r>
              <a:rPr lang="en-US" altLang="en-US" sz="2600" u="sng"/>
              <a:t>$20</a:t>
            </a:r>
            <a:r>
              <a:rPr lang="en-US" altLang="en-US" sz="2600"/>
              <a:t> </a:t>
            </a:r>
          </a:p>
          <a:p>
            <a:pPr>
              <a:lnSpc>
                <a:spcPct val="100000"/>
              </a:lnSpc>
              <a:spcBef>
                <a:spcPct val="40000"/>
              </a:spcBef>
              <a:buClr>
                <a:srgbClr val="003399"/>
              </a:buClr>
              <a:buFont typeface="Wingdings" pitchFamily="2" charset="2"/>
              <a:buNone/>
            </a:pPr>
            <a:r>
              <a:rPr lang="en-US" altLang="en-US" sz="2500" b="1">
                <a:solidFill>
                  <a:srgbClr val="339966"/>
                </a:solidFill>
              </a:rPr>
              <a:t>B.</a:t>
            </a:r>
            <a:r>
              <a:rPr lang="en-US" altLang="en-US" sz="2500">
                <a:solidFill>
                  <a:srgbClr val="339966"/>
                </a:solidFill>
              </a:rPr>
              <a:t>	</a:t>
            </a:r>
            <a:r>
              <a:rPr lang="en-US" altLang="en-US" sz="2600"/>
              <a:t>PS = ½ x 10 x $20 </a:t>
            </a:r>
            <a:br>
              <a:rPr lang="en-US" altLang="en-US" sz="2600"/>
            </a:br>
            <a:r>
              <a:rPr lang="en-US" altLang="en-US" sz="2600"/>
              <a:t>  = </a:t>
            </a:r>
            <a:r>
              <a:rPr lang="en-US" altLang="en-US" sz="2600" u="sng"/>
              <a:t>$100</a:t>
            </a:r>
          </a:p>
        </p:txBody>
      </p:sp>
      <p:sp>
        <p:nvSpPr>
          <p:cNvPr id="314401" name="Rectangle 33"/>
          <p:cNvSpPr>
            <a:spLocks noChangeArrowheads="1"/>
          </p:cNvSpPr>
          <p:nvPr/>
        </p:nvSpPr>
        <p:spPr bwMode="auto">
          <a:xfrm>
            <a:off x="517525" y="3344863"/>
            <a:ext cx="2892425"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45000"/>
              </a:spcBef>
              <a:buClr>
                <a:srgbClr val="003399"/>
              </a:buClr>
              <a:buSzPct val="120000"/>
              <a:buFont typeface="Wingdings" pitchFamily="2" charset="2"/>
              <a:buNone/>
            </a:pPr>
            <a:r>
              <a:rPr lang="en-US" altLang="en-US" sz="2600" b="1" i="1">
                <a:cs typeface="Arial" charset="0"/>
              </a:rPr>
              <a:t>P</a:t>
            </a:r>
            <a:r>
              <a:rPr lang="en-US" altLang="en-US" sz="2600">
                <a:cs typeface="Arial" charset="0"/>
              </a:rPr>
              <a:t>  rises to $30.</a:t>
            </a:r>
            <a:endParaRPr lang="en-US" altLang="en-US" sz="2600" b="1">
              <a:solidFill>
                <a:srgbClr val="008080"/>
              </a:solidFill>
              <a:cs typeface="Arial" charset="0"/>
            </a:endParaRPr>
          </a:p>
        </p:txBody>
      </p:sp>
      <p:sp>
        <p:nvSpPr>
          <p:cNvPr id="314402" name="Rectangle 34"/>
          <p:cNvSpPr>
            <a:spLocks noChangeArrowheads="1"/>
          </p:cNvSpPr>
          <p:nvPr/>
        </p:nvSpPr>
        <p:spPr bwMode="auto">
          <a:xfrm>
            <a:off x="488950" y="3916363"/>
            <a:ext cx="3775075" cy="262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40000"/>
              </a:spcBef>
              <a:buClr>
                <a:srgbClr val="003399"/>
              </a:buClr>
              <a:buSzPct val="120000"/>
              <a:buFont typeface="Wingdings" pitchFamily="2" charset="2"/>
              <a:buNone/>
            </a:pPr>
            <a:r>
              <a:rPr lang="en-US" altLang="en-US" sz="2500" b="1">
                <a:solidFill>
                  <a:srgbClr val="339966"/>
                </a:solidFill>
                <a:cs typeface="Arial" charset="0"/>
              </a:rPr>
              <a:t>C.	</a:t>
            </a:r>
            <a:r>
              <a:rPr lang="en-US" altLang="en-US" sz="2600">
                <a:cs typeface="Arial" charset="0"/>
              </a:rPr>
              <a:t>PS on </a:t>
            </a:r>
            <a:br>
              <a:rPr lang="en-US" altLang="en-US" sz="2600">
                <a:cs typeface="Arial" charset="0"/>
              </a:rPr>
            </a:br>
            <a:r>
              <a:rPr lang="en-US" altLang="en-US" sz="2600">
                <a:cs typeface="Arial" charset="0"/>
              </a:rPr>
              <a:t>additional units</a:t>
            </a:r>
            <a:br>
              <a:rPr lang="en-US" altLang="en-US" sz="2600">
                <a:cs typeface="Arial" charset="0"/>
              </a:rPr>
            </a:br>
            <a:r>
              <a:rPr lang="en-US" altLang="en-US" sz="2600">
                <a:cs typeface="Arial" charset="0"/>
              </a:rPr>
              <a:t>= ½ x 5 x $10 = </a:t>
            </a:r>
            <a:r>
              <a:rPr lang="en-US" altLang="en-US" sz="2600" u="sng">
                <a:cs typeface="Arial" charset="0"/>
              </a:rPr>
              <a:t>$25</a:t>
            </a:r>
          </a:p>
          <a:p>
            <a:pPr>
              <a:spcBef>
                <a:spcPct val="40000"/>
              </a:spcBef>
              <a:buClr>
                <a:srgbClr val="003399"/>
              </a:buClr>
              <a:buSzPct val="120000"/>
              <a:buFont typeface="Wingdings" pitchFamily="2" charset="2"/>
              <a:buNone/>
            </a:pPr>
            <a:r>
              <a:rPr lang="en-US" altLang="en-US" sz="2500" b="1">
                <a:solidFill>
                  <a:srgbClr val="339966"/>
                </a:solidFill>
                <a:cs typeface="Arial" charset="0"/>
              </a:rPr>
              <a:t>D. </a:t>
            </a:r>
            <a:r>
              <a:rPr lang="en-US" altLang="en-US" sz="2500">
                <a:solidFill>
                  <a:srgbClr val="339966"/>
                </a:solidFill>
                <a:cs typeface="Arial" charset="0"/>
              </a:rPr>
              <a:t> </a:t>
            </a:r>
            <a:r>
              <a:rPr lang="en-US" altLang="en-US" sz="2600">
                <a:cs typeface="Arial" charset="0"/>
              </a:rPr>
              <a:t>Increase in PS </a:t>
            </a:r>
            <a:br>
              <a:rPr lang="en-US" altLang="en-US" sz="2600">
                <a:cs typeface="Arial" charset="0"/>
              </a:rPr>
            </a:br>
            <a:r>
              <a:rPr lang="en-US" altLang="en-US" sz="2600">
                <a:cs typeface="Arial" charset="0"/>
              </a:rPr>
              <a:t>on initial 10 units</a:t>
            </a:r>
            <a:br>
              <a:rPr lang="en-US" altLang="en-US" sz="2600">
                <a:cs typeface="Arial" charset="0"/>
              </a:rPr>
            </a:br>
            <a:r>
              <a:rPr lang="en-US" altLang="en-US" sz="2600">
                <a:cs typeface="Arial" charset="0"/>
              </a:rPr>
              <a:t>= 10 x $10 = </a:t>
            </a:r>
            <a:r>
              <a:rPr lang="en-US" altLang="en-US" sz="2600" u="sng">
                <a:cs typeface="Arial" charset="0"/>
              </a:rPr>
              <a:t>$100</a:t>
            </a:r>
          </a:p>
        </p:txBody>
      </p:sp>
      <p:sp>
        <p:nvSpPr>
          <p:cNvPr id="163848" name="Rectangle 8"/>
          <p:cNvSpPr>
            <a:spLocks noChangeArrowheads="1"/>
          </p:cNvSpPr>
          <p:nvPr/>
        </p:nvSpPr>
        <p:spPr bwMode="auto">
          <a:xfrm>
            <a:off x="8302625" y="6375400"/>
            <a:ext cx="68421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B1DB79C1-082D-4E8D-AF34-7CDAF98F0EDC}" type="slidenum">
              <a:rPr lang="en-US" altLang="en-US" sz="1700">
                <a:solidFill>
                  <a:srgbClr val="777777"/>
                </a:solidFill>
                <a:latin typeface="Tahoma" pitchFamily="34" charset="0"/>
              </a:rPr>
              <a:pPr algn="r"/>
              <a:t>27</a:t>
            </a:fld>
            <a:endParaRPr lang="en-US" altLang="en-US" sz="1700">
              <a:solidFill>
                <a:srgbClr val="777777"/>
              </a:solidFill>
              <a:latin typeface="Tahoma" pitchFamily="34" charset="0"/>
            </a:endParaRP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4400">
                                            <p:txEl>
                                              <p:pRg st="0" end="0"/>
                                            </p:txEl>
                                          </p:spTgt>
                                        </p:tgtEl>
                                        <p:attrNameLst>
                                          <p:attrName>style.visibility</p:attrName>
                                        </p:attrNameLst>
                                      </p:cBhvr>
                                      <p:to>
                                        <p:strVal val="visible"/>
                                      </p:to>
                                    </p:set>
                                    <p:animEffect transition="in" filter="wipe(left)">
                                      <p:cBhvr>
                                        <p:cTn id="7" dur="500"/>
                                        <p:tgtEl>
                                          <p:spTgt spid="314400">
                                            <p:txEl>
                                              <p:pRg st="0" end="0"/>
                                            </p:txEl>
                                          </p:spTgt>
                                        </p:tgtEl>
                                      </p:cBhvr>
                                    </p:animEffect>
                                  </p:childTnLst>
                                </p:cTn>
                              </p:par>
                            </p:childTnLst>
                          </p:cTn>
                        </p:par>
                        <p:par>
                          <p:cTn id="8" fill="hold" nodeType="afterGroup">
                            <p:stCondLst>
                              <p:cond delay="500"/>
                            </p:stCondLst>
                            <p:childTnLst>
                              <p:par>
                                <p:cTn id="9" presetID="18" presetClass="entr" presetSubtype="9"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strips(upLeft)">
                                      <p:cBhvr>
                                        <p:cTn id="11" dur="500"/>
                                        <p:tgtEl>
                                          <p:spTgt spid="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14400">
                                            <p:txEl>
                                              <p:pRg st="1" end="1"/>
                                            </p:txEl>
                                          </p:spTgt>
                                        </p:tgtEl>
                                        <p:attrNameLst>
                                          <p:attrName>style.visibility</p:attrName>
                                        </p:attrNameLst>
                                      </p:cBhvr>
                                      <p:to>
                                        <p:strVal val="visible"/>
                                      </p:to>
                                    </p:set>
                                    <p:animEffect transition="in" filter="wipe(left)">
                                      <p:cBhvr>
                                        <p:cTn id="16" dur="500"/>
                                        <p:tgtEl>
                                          <p:spTgt spid="314400">
                                            <p:txEl>
                                              <p:pRg st="1" end="1"/>
                                            </p:txEl>
                                          </p:spTgt>
                                        </p:tgtEl>
                                      </p:cBhvr>
                                    </p:animEffect>
                                  </p:childTnLst>
                                </p:cTn>
                              </p:par>
                            </p:childTnLst>
                          </p:cTn>
                        </p:par>
                        <p:par>
                          <p:cTn id="17" fill="hold" nodeType="afterGroup">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314395"/>
                                        </p:tgtEl>
                                        <p:attrNameLst>
                                          <p:attrName>style.visibility</p:attrName>
                                        </p:attrNameLst>
                                      </p:cBhvr>
                                      <p:to>
                                        <p:strVal val="visible"/>
                                      </p:to>
                                    </p:set>
                                    <p:animEffect transition="in" filter="dissolve">
                                      <p:cBhvr>
                                        <p:cTn id="20" dur="500"/>
                                        <p:tgtEl>
                                          <p:spTgt spid="31439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14401"/>
                                        </p:tgtEl>
                                        <p:attrNameLst>
                                          <p:attrName>style.visibility</p:attrName>
                                        </p:attrNameLst>
                                      </p:cBhvr>
                                      <p:to>
                                        <p:strVal val="visible"/>
                                      </p:to>
                                    </p:set>
                                    <p:animEffect transition="in" filter="wipe(left)">
                                      <p:cBhvr>
                                        <p:cTn id="25" dur="500"/>
                                        <p:tgtEl>
                                          <p:spTgt spid="314401"/>
                                        </p:tgtEl>
                                      </p:cBhvr>
                                    </p:animEffect>
                                  </p:childTnLst>
                                </p:cTn>
                              </p:par>
                            </p:childTnLst>
                          </p:cTn>
                        </p:par>
                        <p:par>
                          <p:cTn id="26" fill="hold" nodeType="afterGroup">
                            <p:stCondLst>
                              <p:cond delay="500"/>
                            </p:stCondLst>
                            <p:childTnLst>
                              <p:par>
                                <p:cTn id="27" presetID="18" presetClass="entr" presetSubtype="6" fill="hold"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strips(downRight)">
                                      <p:cBhvr>
                                        <p:cTn id="29" dur="500"/>
                                        <p:tgtEl>
                                          <p:spTgt spid="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14402">
                                            <p:txEl>
                                              <p:pRg st="0" end="0"/>
                                            </p:txEl>
                                          </p:spTgt>
                                        </p:tgtEl>
                                        <p:attrNameLst>
                                          <p:attrName>style.visibility</p:attrName>
                                        </p:attrNameLst>
                                      </p:cBhvr>
                                      <p:to>
                                        <p:strVal val="visible"/>
                                      </p:to>
                                    </p:set>
                                    <p:animEffect transition="in" filter="wipe(left)">
                                      <p:cBhvr>
                                        <p:cTn id="34" dur="500"/>
                                        <p:tgtEl>
                                          <p:spTgt spid="314402">
                                            <p:txEl>
                                              <p:pRg st="0" end="0"/>
                                            </p:txEl>
                                          </p:spTgt>
                                        </p:tgtEl>
                                      </p:cBhvr>
                                    </p:animEffect>
                                  </p:childTnLst>
                                </p:cTn>
                              </p:par>
                            </p:childTnLst>
                          </p:cTn>
                        </p:par>
                        <p:par>
                          <p:cTn id="35" fill="hold" nodeType="afterGroup">
                            <p:stCondLst>
                              <p:cond delay="500"/>
                            </p:stCondLst>
                            <p:childTnLst>
                              <p:par>
                                <p:cTn id="36" presetID="9" presetClass="entr" presetSubtype="0" fill="hold" grpId="0" nodeType="afterEffect">
                                  <p:stCondLst>
                                    <p:cond delay="0"/>
                                  </p:stCondLst>
                                  <p:childTnLst>
                                    <p:set>
                                      <p:cBhvr>
                                        <p:cTn id="37" dur="1" fill="hold">
                                          <p:stCondLst>
                                            <p:cond delay="0"/>
                                          </p:stCondLst>
                                        </p:cTn>
                                        <p:tgtEl>
                                          <p:spTgt spid="314394"/>
                                        </p:tgtEl>
                                        <p:attrNameLst>
                                          <p:attrName>style.visibility</p:attrName>
                                        </p:attrNameLst>
                                      </p:cBhvr>
                                      <p:to>
                                        <p:strVal val="visible"/>
                                      </p:to>
                                    </p:set>
                                    <p:animEffect transition="in" filter="dissolve">
                                      <p:cBhvr>
                                        <p:cTn id="38" dur="500"/>
                                        <p:tgtEl>
                                          <p:spTgt spid="31439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314402">
                                            <p:txEl>
                                              <p:pRg st="1" end="1"/>
                                            </p:txEl>
                                          </p:spTgt>
                                        </p:tgtEl>
                                        <p:attrNameLst>
                                          <p:attrName>style.visibility</p:attrName>
                                        </p:attrNameLst>
                                      </p:cBhvr>
                                      <p:to>
                                        <p:strVal val="visible"/>
                                      </p:to>
                                    </p:set>
                                    <p:animEffect transition="in" filter="wipe(left)">
                                      <p:cBhvr>
                                        <p:cTn id="43" dur="500"/>
                                        <p:tgtEl>
                                          <p:spTgt spid="314402">
                                            <p:txEl>
                                              <p:pRg st="1" end="1"/>
                                            </p:txEl>
                                          </p:spTgt>
                                        </p:tgtEl>
                                      </p:cBhvr>
                                    </p:animEffect>
                                  </p:childTnLst>
                                </p:cTn>
                              </p:par>
                            </p:childTnLst>
                          </p:cTn>
                        </p:par>
                        <p:par>
                          <p:cTn id="44" fill="hold" nodeType="afterGroup">
                            <p:stCondLst>
                              <p:cond delay="500"/>
                            </p:stCondLst>
                            <p:childTnLst>
                              <p:par>
                                <p:cTn id="45" presetID="9" presetClass="entr" presetSubtype="0" fill="hold" grpId="0" nodeType="afterEffect">
                                  <p:stCondLst>
                                    <p:cond delay="0"/>
                                  </p:stCondLst>
                                  <p:childTnLst>
                                    <p:set>
                                      <p:cBhvr>
                                        <p:cTn id="46" dur="1" fill="hold">
                                          <p:stCondLst>
                                            <p:cond delay="0"/>
                                          </p:stCondLst>
                                        </p:cTn>
                                        <p:tgtEl>
                                          <p:spTgt spid="314393"/>
                                        </p:tgtEl>
                                        <p:attrNameLst>
                                          <p:attrName>style.visibility</p:attrName>
                                        </p:attrNameLst>
                                      </p:cBhvr>
                                      <p:to>
                                        <p:strVal val="visible"/>
                                      </p:to>
                                    </p:set>
                                    <p:animEffect transition="in" filter="dissolve">
                                      <p:cBhvr>
                                        <p:cTn id="47" dur="500"/>
                                        <p:tgtEl>
                                          <p:spTgt spid="3143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393" grpId="0" animBg="1"/>
      <p:bldP spid="314394" grpId="0" animBg="1"/>
      <p:bldP spid="314395" grpId="0" animBg="1"/>
      <p:bldP spid="314400" grpId="0" build="p" bldLvl="5"/>
      <p:bldP spid="314401" grpId="0"/>
      <p:bldP spid="314402"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1"/>
          <p:cNvSpPr>
            <a:spLocks noGrp="1"/>
          </p:cNvSpPr>
          <p:nvPr>
            <p:ph type="ftr" sz="quarter" idx="10"/>
          </p:nvPr>
        </p:nvSpPr>
        <p:spPr/>
        <p:txBody>
          <a:bodyPr/>
          <a:lstStyle/>
          <a:p>
            <a:r>
              <a:rPr lang="en-US" altLang="en-US"/>
              <a:t>CONSUMERS, PRODUCERS, AND THE EFFICIENCY OF MARKETS</a:t>
            </a:r>
          </a:p>
        </p:txBody>
      </p:sp>
      <p:sp>
        <p:nvSpPr>
          <p:cNvPr id="5" name="Slide Number Placeholder 2"/>
          <p:cNvSpPr>
            <a:spLocks noGrp="1"/>
          </p:cNvSpPr>
          <p:nvPr>
            <p:ph type="sldNum" sz="quarter" idx="11"/>
          </p:nvPr>
        </p:nvSpPr>
        <p:spPr/>
        <p:txBody>
          <a:bodyPr/>
          <a:lstStyle/>
          <a:p>
            <a:fld id="{D4AAD075-3DD8-4999-8D7B-E89BC0997963}" type="slidenum">
              <a:rPr lang="en-US" altLang="en-US"/>
              <a:pPr/>
              <a:t>28</a:t>
            </a:fld>
            <a:endParaRPr lang="en-US" altLang="en-US"/>
          </a:p>
        </p:txBody>
      </p:sp>
      <p:sp>
        <p:nvSpPr>
          <p:cNvPr id="108546" name="Rectangle 2"/>
          <p:cNvSpPr>
            <a:spLocks noGrp="1" noChangeArrowheads="1"/>
          </p:cNvSpPr>
          <p:nvPr>
            <p:ph type="title" idx="4294967295"/>
          </p:nvPr>
        </p:nvSpPr>
        <p:spPr>
          <a:xfrm>
            <a:off x="0" y="196850"/>
            <a:ext cx="9144000" cy="757238"/>
          </a:xfrm>
        </p:spPr>
        <p:txBody>
          <a:bodyPr/>
          <a:lstStyle/>
          <a:p>
            <a:pPr>
              <a:lnSpc>
                <a:spcPct val="95000"/>
              </a:lnSpc>
            </a:pPr>
            <a:r>
              <a:rPr lang="en-US" altLang="en-US"/>
              <a:t>CS, PS, and Total Surplus</a:t>
            </a:r>
          </a:p>
        </p:txBody>
      </p:sp>
      <p:sp>
        <p:nvSpPr>
          <p:cNvPr id="295942" name="Rectangle 6"/>
          <p:cNvSpPr>
            <a:spLocks noChangeArrowheads="1"/>
          </p:cNvSpPr>
          <p:nvPr>
            <p:ph type="body" idx="4294967295"/>
          </p:nvPr>
        </p:nvSpPr>
        <p:spPr>
          <a:xfrm>
            <a:off x="423863" y="1146175"/>
            <a:ext cx="8513762" cy="5016500"/>
          </a:xfrm>
          <a:noFill/>
        </p:spPr>
        <p:txBody>
          <a:bodyPr/>
          <a:lstStyle/>
          <a:p>
            <a:pPr marL="685800" indent="-685800">
              <a:spcBef>
                <a:spcPct val="20000"/>
              </a:spcBef>
              <a:buFont typeface="Wingdings" pitchFamily="2" charset="2"/>
              <a:buNone/>
            </a:pPr>
            <a:r>
              <a:rPr lang="en-US" altLang="en-US" sz="2700"/>
              <a:t>CS  = (value to buyers) – (amount paid by buyers)</a:t>
            </a:r>
          </a:p>
          <a:p>
            <a:pPr marL="685800" indent="-685800">
              <a:spcBef>
                <a:spcPct val="25000"/>
              </a:spcBef>
              <a:buFont typeface="Wingdings" pitchFamily="2" charset="2"/>
              <a:buNone/>
            </a:pPr>
            <a:r>
              <a:rPr lang="en-US" altLang="en-US" sz="2700"/>
              <a:t>	=	 buyers’ gains from participating in the market</a:t>
            </a:r>
          </a:p>
          <a:p>
            <a:pPr marL="685800" indent="-685800">
              <a:spcBef>
                <a:spcPct val="70000"/>
              </a:spcBef>
              <a:buFont typeface="Wingdings" pitchFamily="2" charset="2"/>
              <a:buNone/>
            </a:pPr>
            <a:r>
              <a:rPr lang="en-US" altLang="en-US" sz="2700"/>
              <a:t>PS  = (amount received by sellers) – (cost to sellers)</a:t>
            </a:r>
          </a:p>
          <a:p>
            <a:pPr marL="685800" indent="-685800">
              <a:spcBef>
                <a:spcPct val="25000"/>
              </a:spcBef>
              <a:buFont typeface="Wingdings" pitchFamily="2" charset="2"/>
              <a:buNone/>
            </a:pPr>
            <a:r>
              <a:rPr lang="en-US" altLang="en-US" sz="2700"/>
              <a:t>	= sellers’ gains from participating in the market</a:t>
            </a:r>
          </a:p>
          <a:p>
            <a:pPr marL="685800" indent="-685800">
              <a:spcBef>
                <a:spcPct val="70000"/>
              </a:spcBef>
              <a:buFont typeface="Wingdings" pitchFamily="2" charset="2"/>
              <a:buNone/>
            </a:pPr>
            <a:r>
              <a:rPr lang="en-US" altLang="en-US" sz="2700" b="1">
                <a:solidFill>
                  <a:srgbClr val="CC0000"/>
                </a:solidFill>
              </a:rPr>
              <a:t>Total surplus</a:t>
            </a:r>
            <a:r>
              <a:rPr lang="en-US" altLang="en-US" sz="2700"/>
              <a:t> = CS + PS</a:t>
            </a:r>
          </a:p>
          <a:p>
            <a:pPr marL="685800" indent="-685800">
              <a:spcBef>
                <a:spcPct val="25000"/>
              </a:spcBef>
              <a:buFont typeface="Wingdings" pitchFamily="2" charset="2"/>
              <a:buNone/>
            </a:pPr>
            <a:r>
              <a:rPr lang="en-US" altLang="en-US" sz="2700"/>
              <a:t>	= total gains from trade in a market</a:t>
            </a:r>
          </a:p>
          <a:p>
            <a:pPr marL="685800" indent="-685800">
              <a:spcBef>
                <a:spcPct val="25000"/>
              </a:spcBef>
              <a:buFont typeface="Wingdings" pitchFamily="2" charset="2"/>
              <a:buNone/>
            </a:pPr>
            <a:r>
              <a:rPr lang="en-US" altLang="en-US" sz="2700"/>
              <a:t>	= (value to buyers) – (cost to sellers)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5942">
                                            <p:txEl>
                                              <p:pRg st="0" end="0"/>
                                            </p:txEl>
                                          </p:spTgt>
                                        </p:tgtEl>
                                        <p:attrNameLst>
                                          <p:attrName>style.visibility</p:attrName>
                                        </p:attrNameLst>
                                      </p:cBhvr>
                                      <p:to>
                                        <p:strVal val="visible"/>
                                      </p:to>
                                    </p:set>
                                    <p:animEffect transition="in" filter="wipe(left)">
                                      <p:cBhvr>
                                        <p:cTn id="7" dur="500"/>
                                        <p:tgtEl>
                                          <p:spTgt spid="2959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5942">
                                            <p:txEl>
                                              <p:pRg st="1" end="1"/>
                                            </p:txEl>
                                          </p:spTgt>
                                        </p:tgtEl>
                                        <p:attrNameLst>
                                          <p:attrName>style.visibility</p:attrName>
                                        </p:attrNameLst>
                                      </p:cBhvr>
                                      <p:to>
                                        <p:strVal val="visible"/>
                                      </p:to>
                                    </p:set>
                                    <p:animEffect transition="in" filter="wipe(left)">
                                      <p:cBhvr>
                                        <p:cTn id="12" dur="500"/>
                                        <p:tgtEl>
                                          <p:spTgt spid="29594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5942">
                                            <p:txEl>
                                              <p:pRg st="2" end="2"/>
                                            </p:txEl>
                                          </p:spTgt>
                                        </p:tgtEl>
                                        <p:attrNameLst>
                                          <p:attrName>style.visibility</p:attrName>
                                        </p:attrNameLst>
                                      </p:cBhvr>
                                      <p:to>
                                        <p:strVal val="visible"/>
                                      </p:to>
                                    </p:set>
                                    <p:animEffect transition="in" filter="wipe(left)">
                                      <p:cBhvr>
                                        <p:cTn id="17" dur="500"/>
                                        <p:tgtEl>
                                          <p:spTgt spid="29594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5942">
                                            <p:txEl>
                                              <p:pRg st="3" end="3"/>
                                            </p:txEl>
                                          </p:spTgt>
                                        </p:tgtEl>
                                        <p:attrNameLst>
                                          <p:attrName>style.visibility</p:attrName>
                                        </p:attrNameLst>
                                      </p:cBhvr>
                                      <p:to>
                                        <p:strVal val="visible"/>
                                      </p:to>
                                    </p:set>
                                    <p:animEffect transition="in" filter="wipe(left)">
                                      <p:cBhvr>
                                        <p:cTn id="22" dur="500"/>
                                        <p:tgtEl>
                                          <p:spTgt spid="29594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95942">
                                            <p:txEl>
                                              <p:pRg st="4" end="4"/>
                                            </p:txEl>
                                          </p:spTgt>
                                        </p:tgtEl>
                                        <p:attrNameLst>
                                          <p:attrName>style.visibility</p:attrName>
                                        </p:attrNameLst>
                                      </p:cBhvr>
                                      <p:to>
                                        <p:strVal val="visible"/>
                                      </p:to>
                                    </p:set>
                                    <p:animEffect transition="in" filter="wipe(left)">
                                      <p:cBhvr>
                                        <p:cTn id="27" dur="500"/>
                                        <p:tgtEl>
                                          <p:spTgt spid="295942">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95942">
                                            <p:txEl>
                                              <p:pRg st="5" end="5"/>
                                            </p:txEl>
                                          </p:spTgt>
                                        </p:tgtEl>
                                        <p:attrNameLst>
                                          <p:attrName>style.visibility</p:attrName>
                                        </p:attrNameLst>
                                      </p:cBhvr>
                                      <p:to>
                                        <p:strVal val="visible"/>
                                      </p:to>
                                    </p:set>
                                    <p:animEffect transition="in" filter="wipe(left)">
                                      <p:cBhvr>
                                        <p:cTn id="32" dur="500"/>
                                        <p:tgtEl>
                                          <p:spTgt spid="295942">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95942">
                                            <p:txEl>
                                              <p:pRg st="6" end="6"/>
                                            </p:txEl>
                                          </p:spTgt>
                                        </p:tgtEl>
                                        <p:attrNameLst>
                                          <p:attrName>style.visibility</p:attrName>
                                        </p:attrNameLst>
                                      </p:cBhvr>
                                      <p:to>
                                        <p:strVal val="visible"/>
                                      </p:to>
                                    </p:set>
                                    <p:animEffect transition="in" filter="wipe(left)">
                                      <p:cBhvr>
                                        <p:cTn id="37" dur="500"/>
                                        <p:tgtEl>
                                          <p:spTgt spid="29594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42" grpId="0" build="p" bldLvl="5"/>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1"/>
          <p:cNvSpPr>
            <a:spLocks noGrp="1"/>
          </p:cNvSpPr>
          <p:nvPr>
            <p:ph type="ftr" sz="quarter" idx="10"/>
          </p:nvPr>
        </p:nvSpPr>
        <p:spPr/>
        <p:txBody>
          <a:bodyPr/>
          <a:lstStyle/>
          <a:p>
            <a:r>
              <a:rPr lang="en-US" altLang="en-US"/>
              <a:t>CONSUMERS, PRODUCERS, AND THE EFFICIENCY OF MARKETS</a:t>
            </a:r>
          </a:p>
        </p:txBody>
      </p:sp>
      <p:sp>
        <p:nvSpPr>
          <p:cNvPr id="7" name="Slide Number Placeholder 2"/>
          <p:cNvSpPr>
            <a:spLocks noGrp="1"/>
          </p:cNvSpPr>
          <p:nvPr>
            <p:ph type="sldNum" sz="quarter" idx="11"/>
          </p:nvPr>
        </p:nvSpPr>
        <p:spPr/>
        <p:txBody>
          <a:bodyPr/>
          <a:lstStyle/>
          <a:p>
            <a:fld id="{1059B980-1404-498E-8B3C-78943A40A72C}" type="slidenum">
              <a:rPr lang="en-US" altLang="en-US"/>
              <a:pPr/>
              <a:t>2</a:t>
            </a:fld>
            <a:endParaRPr lang="en-US" altLang="en-US"/>
          </a:p>
        </p:txBody>
      </p:sp>
      <p:sp>
        <p:nvSpPr>
          <p:cNvPr id="55298" name="Rectangle 2"/>
          <p:cNvSpPr>
            <a:spLocks noGrp="1" noChangeArrowheads="1"/>
          </p:cNvSpPr>
          <p:nvPr>
            <p:ph type="title" idx="4294967295"/>
          </p:nvPr>
        </p:nvSpPr>
        <p:spPr>
          <a:xfrm>
            <a:off x="457200" y="230188"/>
            <a:ext cx="8229600" cy="649287"/>
          </a:xfrm>
        </p:spPr>
        <p:txBody>
          <a:bodyPr/>
          <a:lstStyle/>
          <a:p>
            <a:r>
              <a:rPr lang="en-US" altLang="en-US" sz="3600"/>
              <a:t>Willingness to Pay (WTP)</a:t>
            </a:r>
          </a:p>
        </p:txBody>
      </p:sp>
      <p:sp>
        <p:nvSpPr>
          <p:cNvPr id="55299" name="Rectangle 3"/>
          <p:cNvSpPr>
            <a:spLocks noGrp="1" noChangeArrowheads="1"/>
          </p:cNvSpPr>
          <p:nvPr>
            <p:ph type="body" idx="4294967295"/>
          </p:nvPr>
        </p:nvSpPr>
        <p:spPr>
          <a:xfrm>
            <a:off x="373063" y="1008063"/>
            <a:ext cx="8369300" cy="1925637"/>
          </a:xfrm>
        </p:spPr>
        <p:txBody>
          <a:bodyPr/>
          <a:lstStyle/>
          <a:p>
            <a:pPr marL="0" indent="0">
              <a:buFont typeface="Wingdings" pitchFamily="2" charset="2"/>
              <a:buNone/>
            </a:pPr>
            <a:r>
              <a:rPr lang="en-US" altLang="en-US" sz="2700"/>
              <a:t>A buyer’s </a:t>
            </a:r>
            <a:r>
              <a:rPr lang="en-US" altLang="en-US" sz="2700" b="1">
                <a:solidFill>
                  <a:srgbClr val="CC0000"/>
                </a:solidFill>
              </a:rPr>
              <a:t>willingness to pay</a:t>
            </a:r>
            <a:r>
              <a:rPr lang="en-US" altLang="en-US" sz="2700"/>
              <a:t> for a good is the maximum amount the buyer will pay for that good.</a:t>
            </a:r>
          </a:p>
          <a:p>
            <a:pPr marL="0" indent="0">
              <a:buFont typeface="Wingdings" pitchFamily="2" charset="2"/>
              <a:buNone/>
            </a:pPr>
            <a:r>
              <a:rPr lang="en-US" altLang="en-US" sz="2700"/>
              <a:t>WTP measures how much the buyer values the good.</a:t>
            </a:r>
          </a:p>
        </p:txBody>
      </p:sp>
      <p:graphicFrame>
        <p:nvGraphicFramePr>
          <p:cNvPr id="65627" name="Group 91"/>
          <p:cNvGraphicFramePr>
            <a:graphicFrameLocks noGrp="1"/>
          </p:cNvGraphicFramePr>
          <p:nvPr/>
        </p:nvGraphicFramePr>
        <p:xfrm>
          <a:off x="465138" y="3073400"/>
          <a:ext cx="2538412" cy="2932114"/>
        </p:xfrm>
        <a:graphic>
          <a:graphicData uri="http://schemas.openxmlformats.org/drawingml/2006/table">
            <a:tbl>
              <a:tblPr/>
              <a:tblGrid>
                <a:gridCol w="1506537"/>
                <a:gridCol w="1031875"/>
              </a:tblGrid>
              <a:tr h="587375">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1" u="none" strike="noStrike" cap="none" normalizeH="0" baseline="0" smtClean="0">
                          <a:ln>
                            <a:noFill/>
                          </a:ln>
                          <a:solidFill>
                            <a:schemeClr val="tx1"/>
                          </a:solidFill>
                          <a:effectLst/>
                          <a:latin typeface="Arial" charset="0"/>
                        </a:rPr>
                        <a:t>name</a:t>
                      </a:r>
                    </a:p>
                  </a:txBody>
                  <a:tcPr marL="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1" u="none" strike="noStrike" cap="none" normalizeH="0" baseline="0" smtClean="0">
                          <a:ln>
                            <a:noFill/>
                          </a:ln>
                          <a:solidFill>
                            <a:schemeClr val="tx1"/>
                          </a:solidFill>
                          <a:effectLst/>
                          <a:latin typeface="Arial" charset="0"/>
                        </a:rPr>
                        <a:t>WTP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85788">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Anthony</a:t>
                      </a:r>
                    </a:p>
                  </a:txBody>
                  <a:tcPr marL="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$250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87375">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Chad</a:t>
                      </a:r>
                    </a:p>
                  </a:txBody>
                  <a:tcPr marL="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175</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85788">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Flea</a:t>
                      </a:r>
                    </a:p>
                  </a:txBody>
                  <a:tcPr marL="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300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85788">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John</a:t>
                      </a:r>
                    </a:p>
                  </a:txBody>
                  <a:tcPr marL="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125</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
        <p:nvSpPr>
          <p:cNvPr id="65648" name="Rectangle 112"/>
          <p:cNvSpPr>
            <a:spLocks noChangeArrowheads="1"/>
          </p:cNvSpPr>
          <p:nvPr/>
        </p:nvSpPr>
        <p:spPr bwMode="auto">
          <a:xfrm>
            <a:off x="3484563" y="3035300"/>
            <a:ext cx="2836862"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05000"/>
              </a:lnSpc>
              <a:spcBef>
                <a:spcPct val="45000"/>
              </a:spcBef>
              <a:buClr>
                <a:srgbClr val="00B85C"/>
              </a:buClr>
              <a:buSzPct val="120000"/>
              <a:buFont typeface="Wingdings" pitchFamily="2" charset="2"/>
              <a:buNone/>
            </a:pPr>
            <a:r>
              <a:rPr lang="en-US" altLang="en-US" sz="2700">
                <a:cs typeface="Arial" charset="0"/>
              </a:rPr>
              <a:t>Example:  </a:t>
            </a:r>
            <a:br>
              <a:rPr lang="en-US" altLang="en-US" sz="2700">
                <a:cs typeface="Arial" charset="0"/>
              </a:rPr>
            </a:br>
            <a:r>
              <a:rPr lang="en-US" altLang="en-US" sz="2700">
                <a:cs typeface="Arial" charset="0"/>
              </a:rPr>
              <a:t>4 buyers’ WTP </a:t>
            </a:r>
            <a:br>
              <a:rPr lang="en-US" altLang="en-US" sz="2700">
                <a:cs typeface="Arial" charset="0"/>
              </a:rPr>
            </a:br>
            <a:r>
              <a:rPr lang="en-US" altLang="en-US" sz="2700">
                <a:cs typeface="Arial" charset="0"/>
              </a:rPr>
              <a:t>for an iPod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5648"/>
                                        </p:tgtEl>
                                        <p:attrNameLst>
                                          <p:attrName>style.visibility</p:attrName>
                                        </p:attrNameLst>
                                      </p:cBhvr>
                                      <p:to>
                                        <p:strVal val="visible"/>
                                      </p:to>
                                    </p:set>
                                    <p:animEffect transition="in" filter="wipe(left)">
                                      <p:cBhvr>
                                        <p:cTn id="7" dur="500"/>
                                        <p:tgtEl>
                                          <p:spTgt spid="65648"/>
                                        </p:tgtEl>
                                      </p:cBhvr>
                                    </p:animEffect>
                                  </p:childTnLst>
                                </p:cTn>
                              </p:par>
                              <p:par>
                                <p:cTn id="8" presetID="9" presetClass="entr" presetSubtype="0" fill="hold" nodeType="withEffect">
                                  <p:stCondLst>
                                    <p:cond delay="0"/>
                                  </p:stCondLst>
                                  <p:childTnLst>
                                    <p:set>
                                      <p:cBhvr>
                                        <p:cTn id="9" dur="1" fill="hold">
                                          <p:stCondLst>
                                            <p:cond delay="0"/>
                                          </p:stCondLst>
                                        </p:cTn>
                                        <p:tgtEl>
                                          <p:spTgt spid="65627"/>
                                        </p:tgtEl>
                                        <p:attrNameLst>
                                          <p:attrName>style.visibility</p:attrName>
                                        </p:attrNameLst>
                                      </p:cBhvr>
                                      <p:to>
                                        <p:strVal val="visible"/>
                                      </p:to>
                                    </p:set>
                                    <p:animEffect transition="in" filter="dissolve">
                                      <p:cBhvr>
                                        <p:cTn id="10" dur="500"/>
                                        <p:tgtEl>
                                          <p:spTgt spid="65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64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
          <p:cNvSpPr>
            <a:spLocks noGrp="1"/>
          </p:cNvSpPr>
          <p:nvPr>
            <p:ph type="ftr" sz="quarter" idx="10"/>
          </p:nvPr>
        </p:nvSpPr>
        <p:spPr/>
        <p:txBody>
          <a:bodyPr/>
          <a:lstStyle/>
          <a:p>
            <a:r>
              <a:rPr lang="en-US" altLang="en-US"/>
              <a:t>CONSUMERS, PRODUCERS, AND THE EFFICIENCY OF MARKETS</a:t>
            </a:r>
          </a:p>
        </p:txBody>
      </p:sp>
      <p:sp>
        <p:nvSpPr>
          <p:cNvPr id="5" name="Slide Number Placeholder 2"/>
          <p:cNvSpPr>
            <a:spLocks noGrp="1"/>
          </p:cNvSpPr>
          <p:nvPr>
            <p:ph type="sldNum" sz="quarter" idx="11"/>
          </p:nvPr>
        </p:nvSpPr>
        <p:spPr/>
        <p:txBody>
          <a:bodyPr/>
          <a:lstStyle/>
          <a:p>
            <a:fld id="{F7576D95-96B2-440D-B5E0-EC47359D64CF}" type="slidenum">
              <a:rPr lang="en-US" altLang="en-US"/>
              <a:pPr/>
              <a:t>29</a:t>
            </a:fld>
            <a:endParaRPr lang="en-US" altLang="en-US"/>
          </a:p>
        </p:txBody>
      </p:sp>
      <p:sp>
        <p:nvSpPr>
          <p:cNvPr id="110594" name="Rectangle 2"/>
          <p:cNvSpPr>
            <a:spLocks noGrp="1" noChangeArrowheads="1"/>
          </p:cNvSpPr>
          <p:nvPr>
            <p:ph type="title" idx="4294967295"/>
          </p:nvPr>
        </p:nvSpPr>
        <p:spPr>
          <a:xfrm>
            <a:off x="0" y="252413"/>
            <a:ext cx="9144000" cy="649287"/>
          </a:xfrm>
        </p:spPr>
        <p:txBody>
          <a:bodyPr/>
          <a:lstStyle/>
          <a:p>
            <a:r>
              <a:rPr lang="en-US" altLang="en-US"/>
              <a:t>The Market’s Allocation of Resources</a:t>
            </a:r>
          </a:p>
        </p:txBody>
      </p:sp>
      <p:sp>
        <p:nvSpPr>
          <p:cNvPr id="110595" name="Rectangle 3"/>
          <p:cNvSpPr>
            <a:spLocks noGrp="1" noChangeArrowheads="1"/>
          </p:cNvSpPr>
          <p:nvPr>
            <p:ph type="body" idx="4294967295"/>
          </p:nvPr>
        </p:nvSpPr>
        <p:spPr>
          <a:xfrm>
            <a:off x="457200" y="1001713"/>
            <a:ext cx="8340725" cy="5370512"/>
          </a:xfrm>
        </p:spPr>
        <p:txBody>
          <a:bodyPr/>
          <a:lstStyle/>
          <a:p>
            <a:pPr marL="346075" indent="-346075"/>
            <a:r>
              <a:rPr lang="en-US" altLang="en-US" sz="2700"/>
              <a:t>In a market economy, the allocation of resources </a:t>
            </a:r>
            <a:br>
              <a:rPr lang="en-US" altLang="en-US" sz="2700"/>
            </a:br>
            <a:r>
              <a:rPr lang="en-US" altLang="en-US" sz="2700"/>
              <a:t>is decentralized, determined by the interactions </a:t>
            </a:r>
            <a:br>
              <a:rPr lang="en-US" altLang="en-US" sz="2700"/>
            </a:br>
            <a:r>
              <a:rPr lang="en-US" altLang="en-US" sz="2700"/>
              <a:t>of many self-interested buyers and sellers.</a:t>
            </a:r>
          </a:p>
          <a:p>
            <a:pPr marL="346075" indent="-346075"/>
            <a:r>
              <a:rPr lang="en-US" altLang="en-US" sz="2700"/>
              <a:t>Is the market’s allocation of resources desirable?   Or would a different allocation of resources make society better off?  </a:t>
            </a:r>
          </a:p>
          <a:p>
            <a:pPr marL="346075" indent="-346075"/>
            <a:r>
              <a:rPr lang="en-US" altLang="en-US" sz="2700"/>
              <a:t>To answer this, we use total surplus as a measure of society’s well-being, and we consider whether the market’s allocation is </a:t>
            </a:r>
            <a:r>
              <a:rPr lang="en-US" altLang="en-US" sz="2700" i="1"/>
              <a:t>efficient</a:t>
            </a:r>
            <a:r>
              <a:rPr lang="en-US" altLang="en-US" sz="2700"/>
              <a:t>.  </a:t>
            </a:r>
          </a:p>
          <a:p>
            <a:pPr marL="346075" indent="-346075">
              <a:spcBef>
                <a:spcPct val="25000"/>
              </a:spcBef>
              <a:buFont typeface="Wingdings" pitchFamily="2" charset="2"/>
              <a:buNone/>
            </a:pPr>
            <a:r>
              <a:rPr lang="en-US" altLang="en-US" sz="2700"/>
              <a:t>	(Policymakers also care about </a:t>
            </a:r>
            <a:r>
              <a:rPr lang="en-US" altLang="en-US" sz="2700" i="1"/>
              <a:t>equality</a:t>
            </a:r>
            <a:r>
              <a:rPr lang="en-US" altLang="en-US" sz="2700"/>
              <a:t>, though are focus here is on efficiency.)</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1"/>
          <p:cNvSpPr>
            <a:spLocks noGrp="1"/>
          </p:cNvSpPr>
          <p:nvPr>
            <p:ph type="ftr" sz="quarter" idx="10"/>
          </p:nvPr>
        </p:nvSpPr>
        <p:spPr/>
        <p:txBody>
          <a:bodyPr/>
          <a:lstStyle/>
          <a:p>
            <a:r>
              <a:rPr lang="en-US" altLang="en-US"/>
              <a:t>CONSUMERS, PRODUCERS, AND THE EFFICIENCY OF MARKETS</a:t>
            </a:r>
          </a:p>
        </p:txBody>
      </p:sp>
      <p:sp>
        <p:nvSpPr>
          <p:cNvPr id="9" name="Slide Number Placeholder 2"/>
          <p:cNvSpPr>
            <a:spLocks noGrp="1"/>
          </p:cNvSpPr>
          <p:nvPr>
            <p:ph type="sldNum" sz="quarter" idx="11"/>
          </p:nvPr>
        </p:nvSpPr>
        <p:spPr/>
        <p:txBody>
          <a:bodyPr/>
          <a:lstStyle/>
          <a:p>
            <a:fld id="{9D3454B2-D46A-4136-9BC2-57B74B0CDE08}" type="slidenum">
              <a:rPr lang="en-US" altLang="en-US"/>
              <a:pPr/>
              <a:t>30</a:t>
            </a:fld>
            <a:endParaRPr lang="en-US" altLang="en-US"/>
          </a:p>
        </p:txBody>
      </p:sp>
      <p:sp>
        <p:nvSpPr>
          <p:cNvPr id="114690" name="Rectangle 2"/>
          <p:cNvSpPr>
            <a:spLocks noGrp="1" noChangeArrowheads="1"/>
          </p:cNvSpPr>
          <p:nvPr>
            <p:ph type="title" idx="4294967295"/>
          </p:nvPr>
        </p:nvSpPr>
        <p:spPr>
          <a:xfrm>
            <a:off x="457200" y="230188"/>
            <a:ext cx="8229600" cy="649287"/>
          </a:xfrm>
        </p:spPr>
        <p:txBody>
          <a:bodyPr/>
          <a:lstStyle/>
          <a:p>
            <a:r>
              <a:rPr lang="en-US" altLang="en-US"/>
              <a:t>Efficiency</a:t>
            </a:r>
          </a:p>
        </p:txBody>
      </p:sp>
      <p:sp>
        <p:nvSpPr>
          <p:cNvPr id="114691" name="Rectangle 3"/>
          <p:cNvSpPr>
            <a:spLocks noGrp="1" noChangeArrowheads="1"/>
          </p:cNvSpPr>
          <p:nvPr>
            <p:ph type="body" idx="4294967295"/>
          </p:nvPr>
        </p:nvSpPr>
        <p:spPr>
          <a:xfrm>
            <a:off x="373063" y="1944688"/>
            <a:ext cx="8313737" cy="4016375"/>
          </a:xfrm>
        </p:spPr>
        <p:txBody>
          <a:bodyPr/>
          <a:lstStyle/>
          <a:p>
            <a:pPr marL="0" indent="0">
              <a:buFont typeface="Wingdings" pitchFamily="2" charset="2"/>
              <a:buNone/>
            </a:pPr>
            <a:r>
              <a:rPr lang="en-US" altLang="en-US" sz="2700"/>
              <a:t>An allocation of resources is </a:t>
            </a:r>
            <a:r>
              <a:rPr lang="en-US" altLang="en-US" sz="2700" b="1">
                <a:solidFill>
                  <a:srgbClr val="CC0000"/>
                </a:solidFill>
              </a:rPr>
              <a:t>efficient</a:t>
            </a:r>
            <a:r>
              <a:rPr lang="en-US" altLang="en-US" sz="2700"/>
              <a:t> if it maximizes total surplus.  Efficiency means:</a:t>
            </a:r>
          </a:p>
          <a:p>
            <a:pPr marL="460375" lvl="1">
              <a:lnSpc>
                <a:spcPct val="105000"/>
              </a:lnSpc>
              <a:spcBef>
                <a:spcPct val="25000"/>
              </a:spcBef>
            </a:pPr>
            <a:r>
              <a:rPr lang="en-US" altLang="en-US"/>
              <a:t>The goods are consumed by the buyers who value them most highly. </a:t>
            </a:r>
          </a:p>
          <a:p>
            <a:pPr marL="460375" lvl="1">
              <a:lnSpc>
                <a:spcPct val="105000"/>
              </a:lnSpc>
              <a:spcBef>
                <a:spcPct val="25000"/>
              </a:spcBef>
            </a:pPr>
            <a:r>
              <a:rPr lang="en-US" altLang="en-US"/>
              <a:t>The goods are produced by the producers with the lowest costs.</a:t>
            </a:r>
          </a:p>
          <a:p>
            <a:pPr marL="460375" lvl="1">
              <a:lnSpc>
                <a:spcPct val="105000"/>
              </a:lnSpc>
              <a:spcBef>
                <a:spcPct val="25000"/>
              </a:spcBef>
            </a:pPr>
            <a:r>
              <a:rPr lang="en-US" altLang="en-US"/>
              <a:t>Raising or lowering the quantity of a good </a:t>
            </a:r>
            <a:br>
              <a:rPr lang="en-US" altLang="en-US"/>
            </a:br>
            <a:r>
              <a:rPr lang="en-US" altLang="en-US"/>
              <a:t>would not increase total surplus. </a:t>
            </a:r>
          </a:p>
        </p:txBody>
      </p:sp>
      <p:grpSp>
        <p:nvGrpSpPr>
          <p:cNvPr id="114692" name="Group 7"/>
          <p:cNvGrpSpPr>
            <a:grpSpLocks/>
          </p:cNvGrpSpPr>
          <p:nvPr/>
        </p:nvGrpSpPr>
        <p:grpSpPr bwMode="auto">
          <a:xfrm>
            <a:off x="908050" y="889000"/>
            <a:ext cx="7662863" cy="890588"/>
            <a:chOff x="593" y="539"/>
            <a:chExt cx="4827" cy="561"/>
          </a:xfrm>
        </p:grpSpPr>
        <p:sp>
          <p:nvSpPr>
            <p:cNvPr id="114693" name="Rectangle 6"/>
            <p:cNvSpPr>
              <a:spLocks noChangeArrowheads="1"/>
            </p:cNvSpPr>
            <p:nvPr/>
          </p:nvSpPr>
          <p:spPr bwMode="auto">
            <a:xfrm>
              <a:off x="593" y="539"/>
              <a:ext cx="4728" cy="561"/>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114694" name="Rectangle 4"/>
            <p:cNvSpPr>
              <a:spLocks noChangeArrowheads="1"/>
            </p:cNvSpPr>
            <p:nvPr/>
          </p:nvSpPr>
          <p:spPr bwMode="auto">
            <a:xfrm>
              <a:off x="1506" y="619"/>
              <a:ext cx="3914" cy="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20000"/>
                </a:lnSpc>
                <a:spcBef>
                  <a:spcPct val="45000"/>
                </a:spcBef>
                <a:buClr>
                  <a:srgbClr val="00B85C"/>
                </a:buClr>
                <a:buSzPct val="120000"/>
                <a:buFont typeface="Wingdings" pitchFamily="2" charset="2"/>
                <a:buNone/>
              </a:pPr>
              <a:r>
                <a:rPr lang="en-US" altLang="en-US" sz="2700">
                  <a:cs typeface="Arial" charset="0"/>
                </a:rPr>
                <a:t>=  (value to buyers)  –  (cost to sellers)</a:t>
              </a:r>
            </a:p>
          </p:txBody>
        </p:sp>
        <p:sp>
          <p:nvSpPr>
            <p:cNvPr id="114695" name="Rectangle 5"/>
            <p:cNvSpPr>
              <a:spLocks noChangeArrowheads="1"/>
            </p:cNvSpPr>
            <p:nvPr/>
          </p:nvSpPr>
          <p:spPr bwMode="auto">
            <a:xfrm>
              <a:off x="628" y="558"/>
              <a:ext cx="914"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90000"/>
                </a:lnSpc>
                <a:spcBef>
                  <a:spcPct val="45000"/>
                </a:spcBef>
                <a:buClr>
                  <a:srgbClr val="00B85C"/>
                </a:buClr>
                <a:buSzPct val="120000"/>
                <a:buFont typeface="Wingdings" pitchFamily="2" charset="2"/>
                <a:buNone/>
              </a:pPr>
              <a:r>
                <a:rPr lang="en-US" altLang="en-US" sz="2700">
                  <a:cs typeface="Arial" charset="0"/>
                </a:rPr>
                <a:t>Total </a:t>
              </a:r>
              <a:br>
                <a:rPr lang="en-US" altLang="en-US" sz="2700">
                  <a:cs typeface="Arial" charset="0"/>
                </a:rPr>
              </a:br>
              <a:r>
                <a:rPr lang="en-US" altLang="en-US" sz="2700">
                  <a:cs typeface="Arial" charset="0"/>
                </a:rPr>
                <a:t>surplus</a:t>
              </a:r>
            </a:p>
          </p:txBody>
        </p:sp>
      </p:gr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 name="Footer Placeholder 1"/>
          <p:cNvSpPr>
            <a:spLocks noGrp="1"/>
          </p:cNvSpPr>
          <p:nvPr>
            <p:ph type="ftr" sz="quarter" idx="10"/>
          </p:nvPr>
        </p:nvSpPr>
        <p:spPr/>
        <p:txBody>
          <a:bodyPr/>
          <a:lstStyle/>
          <a:p>
            <a:r>
              <a:rPr lang="en-US" altLang="en-US"/>
              <a:t>CONSUMERS, PRODUCERS, AND THE EFFICIENCY OF MARKETS</a:t>
            </a:r>
          </a:p>
        </p:txBody>
      </p:sp>
      <p:sp>
        <p:nvSpPr>
          <p:cNvPr id="29" name="Slide Number Placeholder 2"/>
          <p:cNvSpPr>
            <a:spLocks noGrp="1"/>
          </p:cNvSpPr>
          <p:nvPr>
            <p:ph type="sldNum" sz="quarter" idx="11"/>
          </p:nvPr>
        </p:nvSpPr>
        <p:spPr/>
        <p:txBody>
          <a:bodyPr/>
          <a:lstStyle/>
          <a:p>
            <a:fld id="{F84EFD95-9FF8-4062-B113-6A5D73771F90}" type="slidenum">
              <a:rPr lang="en-US" altLang="en-US"/>
              <a:pPr/>
              <a:t>31</a:t>
            </a:fld>
            <a:endParaRPr lang="en-US" altLang="en-US"/>
          </a:p>
        </p:txBody>
      </p:sp>
      <p:sp>
        <p:nvSpPr>
          <p:cNvPr id="118786" name="Rectangle 2"/>
          <p:cNvSpPr>
            <a:spLocks noGrp="1" noChangeArrowheads="1"/>
          </p:cNvSpPr>
          <p:nvPr>
            <p:ph type="title" idx="4294967295"/>
          </p:nvPr>
        </p:nvSpPr>
        <p:spPr/>
        <p:txBody>
          <a:bodyPr/>
          <a:lstStyle/>
          <a:p>
            <a:r>
              <a:rPr lang="en-US" altLang="en-US"/>
              <a:t>Evaluating the Market Equilibrium</a:t>
            </a:r>
          </a:p>
        </p:txBody>
      </p:sp>
      <p:sp>
        <p:nvSpPr>
          <p:cNvPr id="188419" name="Rectangle 3"/>
          <p:cNvSpPr>
            <a:spLocks noGrp="1" noChangeArrowheads="1"/>
          </p:cNvSpPr>
          <p:nvPr>
            <p:ph type="body" idx="4294967295"/>
          </p:nvPr>
        </p:nvSpPr>
        <p:spPr>
          <a:xfrm>
            <a:off x="373063" y="1008063"/>
            <a:ext cx="3298825" cy="5118100"/>
          </a:xfrm>
        </p:spPr>
        <p:txBody>
          <a:bodyPr/>
          <a:lstStyle/>
          <a:p>
            <a:pPr marL="0" indent="0">
              <a:buFont typeface="Wingdings" pitchFamily="2" charset="2"/>
              <a:buNone/>
            </a:pPr>
            <a:r>
              <a:rPr lang="en-US" altLang="en-US" sz="2600"/>
              <a:t>Market eq’m:</a:t>
            </a:r>
            <a:br>
              <a:rPr lang="en-US" altLang="en-US" sz="2600"/>
            </a:br>
            <a:r>
              <a:rPr lang="en-US" altLang="en-US" sz="2600"/>
              <a:t>  </a:t>
            </a:r>
            <a:r>
              <a:rPr lang="en-US" altLang="en-US" sz="2600" b="1" i="1"/>
              <a:t>P</a:t>
            </a:r>
            <a:r>
              <a:rPr lang="en-US" altLang="en-US" sz="2600"/>
              <a:t> = $30 </a:t>
            </a:r>
            <a:br>
              <a:rPr lang="en-US" altLang="en-US" sz="2600"/>
            </a:br>
            <a:r>
              <a:rPr lang="en-US" altLang="en-US" sz="2600"/>
              <a:t>  </a:t>
            </a:r>
            <a:r>
              <a:rPr lang="en-US" altLang="en-US" sz="2600" b="1" i="1"/>
              <a:t>Q</a:t>
            </a:r>
            <a:r>
              <a:rPr lang="en-US" altLang="en-US" sz="2600"/>
              <a:t> = 15,000</a:t>
            </a:r>
          </a:p>
          <a:p>
            <a:pPr marL="0" indent="0">
              <a:buFont typeface="Wingdings" pitchFamily="2" charset="2"/>
              <a:buNone/>
            </a:pPr>
            <a:r>
              <a:rPr lang="en-US" altLang="en-US" sz="2600"/>
              <a:t>Total surplus</a:t>
            </a:r>
            <a:br>
              <a:rPr lang="en-US" altLang="en-US" sz="2600"/>
            </a:br>
            <a:r>
              <a:rPr lang="en-US" altLang="en-US" sz="2600"/>
              <a:t>   =  CS + PS</a:t>
            </a:r>
          </a:p>
          <a:p>
            <a:pPr marL="0" indent="0">
              <a:buFont typeface="Wingdings" pitchFamily="2" charset="2"/>
              <a:buNone/>
            </a:pPr>
            <a:r>
              <a:rPr lang="en-US" altLang="en-US" sz="2600"/>
              <a:t>Is the market eq’m efficient?</a:t>
            </a:r>
          </a:p>
          <a:p>
            <a:pPr marL="0" indent="0">
              <a:buFont typeface="Wingdings" pitchFamily="2" charset="2"/>
              <a:buNone/>
            </a:pPr>
            <a:endParaRPr lang="en-US" altLang="en-US" sz="2600"/>
          </a:p>
        </p:txBody>
      </p:sp>
      <p:grpSp>
        <p:nvGrpSpPr>
          <p:cNvPr id="118788" name="Group 4"/>
          <p:cNvGrpSpPr>
            <a:grpSpLocks/>
          </p:cNvGrpSpPr>
          <p:nvPr/>
        </p:nvGrpSpPr>
        <p:grpSpPr bwMode="auto">
          <a:xfrm>
            <a:off x="3787775" y="1009650"/>
            <a:ext cx="4979988" cy="5295900"/>
            <a:chOff x="2386" y="636"/>
            <a:chExt cx="3137" cy="3336"/>
          </a:xfrm>
        </p:grpSpPr>
        <p:graphicFrame>
          <p:nvGraphicFramePr>
            <p:cNvPr id="118789" name="Object 5"/>
            <p:cNvGraphicFramePr>
              <a:graphicFrameLocks noChangeAspect="1"/>
            </p:cNvGraphicFramePr>
            <p:nvPr/>
          </p:nvGraphicFramePr>
          <p:xfrm>
            <a:off x="2386" y="636"/>
            <a:ext cx="3120" cy="3336"/>
          </p:xfrm>
          <a:graphic>
            <a:graphicData uri="http://schemas.openxmlformats.org/presentationml/2006/ole">
              <mc:AlternateContent xmlns:mc="http://schemas.openxmlformats.org/markup-compatibility/2006">
                <mc:Choice xmlns:v="urn:schemas-microsoft-com:vml" Requires="v">
                  <p:oleObj spid="_x0000_s118813" name="Chart" r:id="rId4" imgW="3543360" imgH="3790890" progId="Excel.Chart.8">
                    <p:embed/>
                  </p:oleObj>
                </mc:Choice>
                <mc:Fallback>
                  <p:oleObj name="Chart" r:id="rId4" imgW="3543360" imgH="3790890" progId="Excel.Char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6" y="636"/>
                          <a:ext cx="3120" cy="3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8790" name="Rectangle 6"/>
            <p:cNvSpPr>
              <a:spLocks noChangeArrowheads="1"/>
            </p:cNvSpPr>
            <p:nvPr/>
          </p:nvSpPr>
          <p:spPr bwMode="auto">
            <a:xfrm>
              <a:off x="2717" y="731"/>
              <a:ext cx="260" cy="31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P</a:t>
              </a:r>
            </a:p>
          </p:txBody>
        </p:sp>
        <p:sp>
          <p:nvSpPr>
            <p:cNvPr id="118791" name="Rectangle 7"/>
            <p:cNvSpPr>
              <a:spLocks noChangeArrowheads="1"/>
            </p:cNvSpPr>
            <p:nvPr/>
          </p:nvSpPr>
          <p:spPr bwMode="auto">
            <a:xfrm>
              <a:off x="5218" y="3279"/>
              <a:ext cx="305" cy="31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Q</a:t>
              </a:r>
            </a:p>
          </p:txBody>
        </p:sp>
      </p:grpSp>
      <p:grpSp>
        <p:nvGrpSpPr>
          <p:cNvPr id="118792" name="Group 9"/>
          <p:cNvGrpSpPr>
            <a:grpSpLocks/>
          </p:cNvGrpSpPr>
          <p:nvPr/>
        </p:nvGrpSpPr>
        <p:grpSpPr bwMode="auto">
          <a:xfrm>
            <a:off x="4586288" y="2178050"/>
            <a:ext cx="4219575" cy="2386013"/>
            <a:chOff x="2889" y="1372"/>
            <a:chExt cx="2658" cy="1503"/>
          </a:xfrm>
        </p:grpSpPr>
        <p:sp>
          <p:nvSpPr>
            <p:cNvPr id="118793" name="Line 10"/>
            <p:cNvSpPr>
              <a:spLocks noChangeShapeType="1"/>
            </p:cNvSpPr>
            <p:nvPr/>
          </p:nvSpPr>
          <p:spPr bwMode="auto">
            <a:xfrm flipV="1">
              <a:off x="2889" y="1614"/>
              <a:ext cx="2401" cy="1261"/>
            </a:xfrm>
            <a:prstGeom prst="line">
              <a:avLst/>
            </a:prstGeom>
            <a:noFill/>
            <a:ln w="4445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8794" name="Rectangle 11"/>
            <p:cNvSpPr>
              <a:spLocks noChangeArrowheads="1"/>
            </p:cNvSpPr>
            <p:nvPr/>
          </p:nvSpPr>
          <p:spPr bwMode="auto">
            <a:xfrm>
              <a:off x="5242" y="1372"/>
              <a:ext cx="305"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S</a:t>
              </a:r>
            </a:p>
          </p:txBody>
        </p:sp>
      </p:grpSp>
      <p:grpSp>
        <p:nvGrpSpPr>
          <p:cNvPr id="118795" name="Group 12"/>
          <p:cNvGrpSpPr>
            <a:grpSpLocks/>
          </p:cNvGrpSpPr>
          <p:nvPr/>
        </p:nvGrpSpPr>
        <p:grpSpPr bwMode="auto">
          <a:xfrm>
            <a:off x="4583113" y="1887538"/>
            <a:ext cx="3438525" cy="3495675"/>
            <a:chOff x="2887" y="1189"/>
            <a:chExt cx="2166" cy="2202"/>
          </a:xfrm>
        </p:grpSpPr>
        <p:sp>
          <p:nvSpPr>
            <p:cNvPr id="118796" name="Line 13"/>
            <p:cNvSpPr>
              <a:spLocks noChangeShapeType="1"/>
            </p:cNvSpPr>
            <p:nvPr/>
          </p:nvSpPr>
          <p:spPr bwMode="auto">
            <a:xfrm>
              <a:off x="2887" y="1189"/>
              <a:ext cx="1901" cy="1990"/>
            </a:xfrm>
            <a:prstGeom prst="line">
              <a:avLst/>
            </a:prstGeom>
            <a:noFill/>
            <a:ln w="4445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8797" name="Rectangle 14"/>
            <p:cNvSpPr>
              <a:spLocks noChangeArrowheads="1"/>
            </p:cNvSpPr>
            <p:nvPr/>
          </p:nvSpPr>
          <p:spPr bwMode="auto">
            <a:xfrm>
              <a:off x="4748" y="3074"/>
              <a:ext cx="305"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D</a:t>
              </a:r>
            </a:p>
          </p:txBody>
        </p:sp>
      </p:grpSp>
      <p:grpSp>
        <p:nvGrpSpPr>
          <p:cNvPr id="5" name="Group 19"/>
          <p:cNvGrpSpPr>
            <a:grpSpLocks/>
          </p:cNvGrpSpPr>
          <p:nvPr/>
        </p:nvGrpSpPr>
        <p:grpSpPr bwMode="auto">
          <a:xfrm>
            <a:off x="3886200" y="3476625"/>
            <a:ext cx="2674938" cy="2676525"/>
            <a:chOff x="2448" y="2190"/>
            <a:chExt cx="1685" cy="1686"/>
          </a:xfrm>
        </p:grpSpPr>
        <p:grpSp>
          <p:nvGrpSpPr>
            <p:cNvPr id="118799" name="Group 20"/>
            <p:cNvGrpSpPr>
              <a:grpSpLocks/>
            </p:cNvGrpSpPr>
            <p:nvPr/>
          </p:nvGrpSpPr>
          <p:grpSpPr bwMode="auto">
            <a:xfrm>
              <a:off x="3804" y="2302"/>
              <a:ext cx="329" cy="1574"/>
              <a:chOff x="3804" y="2302"/>
              <a:chExt cx="329" cy="1574"/>
            </a:xfrm>
          </p:grpSpPr>
          <p:sp>
            <p:nvSpPr>
              <p:cNvPr id="118800" name="Line 21"/>
              <p:cNvSpPr>
                <a:spLocks noChangeShapeType="1"/>
              </p:cNvSpPr>
              <p:nvPr/>
            </p:nvSpPr>
            <p:spPr bwMode="auto">
              <a:xfrm rot="5400000">
                <a:off x="3299" y="2965"/>
                <a:ext cx="1326"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8801" name="Rectangle 22"/>
              <p:cNvSpPr>
                <a:spLocks noChangeArrowheads="1"/>
              </p:cNvSpPr>
              <p:nvPr/>
            </p:nvSpPr>
            <p:spPr bwMode="auto">
              <a:xfrm>
                <a:off x="3804" y="3628"/>
                <a:ext cx="329" cy="248"/>
              </a:xfrm>
              <a:prstGeom prst="rect">
                <a:avLst/>
              </a:prstGeom>
              <a:noFill/>
              <a:ln w="127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grpSp>
          <p:nvGrpSpPr>
            <p:cNvPr id="118802" name="Group 23"/>
            <p:cNvGrpSpPr>
              <a:grpSpLocks/>
            </p:cNvGrpSpPr>
            <p:nvPr/>
          </p:nvGrpSpPr>
          <p:grpSpPr bwMode="auto">
            <a:xfrm>
              <a:off x="2448" y="2190"/>
              <a:ext cx="1517" cy="248"/>
              <a:chOff x="2448" y="2190"/>
              <a:chExt cx="1517" cy="248"/>
            </a:xfrm>
          </p:grpSpPr>
          <p:sp>
            <p:nvSpPr>
              <p:cNvPr id="118803" name="Line 24"/>
              <p:cNvSpPr>
                <a:spLocks noChangeShapeType="1"/>
              </p:cNvSpPr>
              <p:nvPr/>
            </p:nvSpPr>
            <p:spPr bwMode="auto">
              <a:xfrm>
                <a:off x="2774" y="2312"/>
                <a:ext cx="1191"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8804" name="Rectangle 25"/>
              <p:cNvSpPr>
                <a:spLocks noChangeArrowheads="1"/>
              </p:cNvSpPr>
              <p:nvPr/>
            </p:nvSpPr>
            <p:spPr bwMode="auto">
              <a:xfrm>
                <a:off x="2448" y="2190"/>
                <a:ext cx="329" cy="248"/>
              </a:xfrm>
              <a:prstGeom prst="rect">
                <a:avLst/>
              </a:prstGeom>
              <a:noFill/>
              <a:ln w="127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grpSp>
      <p:grpSp>
        <p:nvGrpSpPr>
          <p:cNvPr id="8" name="Group 29"/>
          <p:cNvGrpSpPr>
            <a:grpSpLocks/>
          </p:cNvGrpSpPr>
          <p:nvPr/>
        </p:nvGrpSpPr>
        <p:grpSpPr bwMode="auto">
          <a:xfrm>
            <a:off x="4597400" y="1930400"/>
            <a:ext cx="1657350" cy="1733550"/>
            <a:chOff x="2896" y="1216"/>
            <a:chExt cx="1044" cy="1092"/>
          </a:xfrm>
        </p:grpSpPr>
        <p:sp>
          <p:nvSpPr>
            <p:cNvPr id="118806" name="AutoShape 15"/>
            <p:cNvSpPr>
              <a:spLocks noChangeArrowheads="1"/>
            </p:cNvSpPr>
            <p:nvPr/>
          </p:nvSpPr>
          <p:spPr bwMode="auto">
            <a:xfrm>
              <a:off x="2896" y="1216"/>
              <a:ext cx="1044" cy="1092"/>
            </a:xfrm>
            <a:prstGeom prst="rtTriangle">
              <a:avLst/>
            </a:prstGeom>
            <a:solidFill>
              <a:srgbClr val="66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118807" name="Text Box 27"/>
            <p:cNvSpPr txBox="1">
              <a:spLocks noChangeArrowheads="1"/>
            </p:cNvSpPr>
            <p:nvPr/>
          </p:nvSpPr>
          <p:spPr bwMode="auto">
            <a:xfrm>
              <a:off x="3001" y="1876"/>
              <a:ext cx="442"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600" b="1">
                  <a:cs typeface="Arial" charset="0"/>
                </a:rPr>
                <a:t>CS</a:t>
              </a:r>
            </a:p>
          </p:txBody>
        </p:sp>
      </p:grpSp>
      <p:grpSp>
        <p:nvGrpSpPr>
          <p:cNvPr id="9" name="Group 31"/>
          <p:cNvGrpSpPr>
            <a:grpSpLocks/>
          </p:cNvGrpSpPr>
          <p:nvPr/>
        </p:nvGrpSpPr>
        <p:grpSpPr bwMode="auto">
          <a:xfrm>
            <a:off x="4592638" y="3675063"/>
            <a:ext cx="1665287" cy="876300"/>
            <a:chOff x="2893" y="2315"/>
            <a:chExt cx="1049" cy="552"/>
          </a:xfrm>
        </p:grpSpPr>
        <p:sp>
          <p:nvSpPr>
            <p:cNvPr id="118809" name="AutoShape 26"/>
            <p:cNvSpPr>
              <a:spLocks noChangeArrowheads="1"/>
            </p:cNvSpPr>
            <p:nvPr/>
          </p:nvSpPr>
          <p:spPr bwMode="auto">
            <a:xfrm flipV="1">
              <a:off x="2893" y="2315"/>
              <a:ext cx="1049" cy="552"/>
            </a:xfrm>
            <a:prstGeom prst="rtTriangle">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118810" name="Text Box 28"/>
            <p:cNvSpPr txBox="1">
              <a:spLocks noChangeArrowheads="1"/>
            </p:cNvSpPr>
            <p:nvPr/>
          </p:nvSpPr>
          <p:spPr bwMode="auto">
            <a:xfrm>
              <a:off x="2995" y="2345"/>
              <a:ext cx="398"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600" b="1">
                  <a:cs typeface="Arial" charset="0"/>
                </a:rPr>
                <a:t>PS</a:t>
              </a:r>
            </a:p>
          </p:txBody>
        </p:sp>
      </p:grpSp>
      <p:sp>
        <p:nvSpPr>
          <p:cNvPr id="188448" name="AutoShape 32"/>
          <p:cNvSpPr>
            <a:spLocks noChangeArrowheads="1"/>
          </p:cNvSpPr>
          <p:nvPr/>
        </p:nvSpPr>
        <p:spPr bwMode="auto">
          <a:xfrm rot="5400000">
            <a:off x="4144962" y="2436813"/>
            <a:ext cx="2549525" cy="1619250"/>
          </a:xfrm>
          <a:prstGeom prst="triangle">
            <a:avLst>
              <a:gd name="adj" fmla="val 66435"/>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8419">
                                            <p:txEl>
                                              <p:pRg st="0" end="0"/>
                                            </p:txEl>
                                          </p:spTgt>
                                        </p:tgtEl>
                                        <p:attrNameLst>
                                          <p:attrName>style.visibility</p:attrName>
                                        </p:attrNameLst>
                                      </p:cBhvr>
                                      <p:to>
                                        <p:strVal val="visible"/>
                                      </p:to>
                                    </p:set>
                                    <p:animEffect transition="in" filter="wipe(left)">
                                      <p:cBhvr>
                                        <p:cTn id="7" dur="500"/>
                                        <p:tgtEl>
                                          <p:spTgt spid="188419">
                                            <p:txEl>
                                              <p:pRg st="0" end="0"/>
                                            </p:txEl>
                                          </p:spTgt>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strips(downRight)">
                                      <p:cBhvr>
                                        <p:cTn id="11" dur="500"/>
                                        <p:tgtEl>
                                          <p:spTgt spid="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dissolve">
                                      <p:cBhvr>
                                        <p:cTn id="16" dur="500"/>
                                        <p:tgtEl>
                                          <p:spTgt spid="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dissolve">
                                      <p:cBhvr>
                                        <p:cTn id="21" dur="500"/>
                                        <p:tgtEl>
                                          <p:spTgt spid="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88419">
                                            <p:txEl>
                                              <p:pRg st="1" end="1"/>
                                            </p:txEl>
                                          </p:spTgt>
                                        </p:tgtEl>
                                        <p:attrNameLst>
                                          <p:attrName>style.visibility</p:attrName>
                                        </p:attrNameLst>
                                      </p:cBhvr>
                                      <p:to>
                                        <p:strVal val="visible"/>
                                      </p:to>
                                    </p:set>
                                    <p:animEffect transition="in" filter="wipe(left)">
                                      <p:cBhvr>
                                        <p:cTn id="26" dur="500"/>
                                        <p:tgtEl>
                                          <p:spTgt spid="188419">
                                            <p:txEl>
                                              <p:pRg st="1" end="1"/>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188448"/>
                                        </p:tgtEl>
                                        <p:attrNameLst>
                                          <p:attrName>style.visibility</p:attrName>
                                        </p:attrNameLst>
                                      </p:cBhvr>
                                      <p:to>
                                        <p:strVal val="visible"/>
                                      </p:to>
                                    </p:set>
                                    <p:animEffect transition="in" filter="dissolve">
                                      <p:cBhvr>
                                        <p:cTn id="29" dur="500"/>
                                        <p:tgtEl>
                                          <p:spTgt spid="18844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88419">
                                            <p:txEl>
                                              <p:pRg st="2" end="2"/>
                                            </p:txEl>
                                          </p:spTgt>
                                        </p:tgtEl>
                                        <p:attrNameLst>
                                          <p:attrName>style.visibility</p:attrName>
                                        </p:attrNameLst>
                                      </p:cBhvr>
                                      <p:to>
                                        <p:strVal val="visible"/>
                                      </p:to>
                                    </p:set>
                                    <p:animEffect transition="in" filter="wipe(left)">
                                      <p:cBhvr>
                                        <p:cTn id="34" dur="500"/>
                                        <p:tgtEl>
                                          <p:spTgt spid="1884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9" grpId="0" build="p" bldLvl="5"/>
      <p:bldP spid="188448"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 name="Footer Placeholder 1"/>
          <p:cNvSpPr>
            <a:spLocks noGrp="1"/>
          </p:cNvSpPr>
          <p:nvPr>
            <p:ph type="ftr" sz="quarter" idx="10"/>
          </p:nvPr>
        </p:nvSpPr>
        <p:spPr/>
        <p:txBody>
          <a:bodyPr/>
          <a:lstStyle/>
          <a:p>
            <a:r>
              <a:rPr lang="en-US" altLang="en-US"/>
              <a:t>CONSUMERS, PRODUCERS, AND THE EFFICIENCY OF MARKETS</a:t>
            </a:r>
          </a:p>
        </p:txBody>
      </p:sp>
      <p:sp>
        <p:nvSpPr>
          <p:cNvPr id="24" name="Slide Number Placeholder 2"/>
          <p:cNvSpPr>
            <a:spLocks noGrp="1"/>
          </p:cNvSpPr>
          <p:nvPr>
            <p:ph type="sldNum" sz="quarter" idx="11"/>
          </p:nvPr>
        </p:nvSpPr>
        <p:spPr/>
        <p:txBody>
          <a:bodyPr/>
          <a:lstStyle/>
          <a:p>
            <a:fld id="{47F1D18E-D63D-4C16-B2F9-E6BC860E5B33}" type="slidenum">
              <a:rPr lang="en-US" altLang="en-US"/>
              <a:pPr/>
              <a:t>32</a:t>
            </a:fld>
            <a:endParaRPr lang="en-US" altLang="en-US"/>
          </a:p>
        </p:txBody>
      </p:sp>
      <p:sp>
        <p:nvSpPr>
          <p:cNvPr id="120834" name="Rectangle 2"/>
          <p:cNvSpPr>
            <a:spLocks noGrp="1" noChangeArrowheads="1"/>
          </p:cNvSpPr>
          <p:nvPr>
            <p:ph type="title" idx="4294967295"/>
          </p:nvPr>
        </p:nvSpPr>
        <p:spPr/>
        <p:txBody>
          <a:bodyPr/>
          <a:lstStyle/>
          <a:p>
            <a:r>
              <a:rPr lang="en-US" altLang="en-US"/>
              <a:t>Which Buyers Consume the Good?</a:t>
            </a:r>
          </a:p>
        </p:txBody>
      </p:sp>
      <p:grpSp>
        <p:nvGrpSpPr>
          <p:cNvPr id="120835" name="Group 4"/>
          <p:cNvGrpSpPr>
            <a:grpSpLocks/>
          </p:cNvGrpSpPr>
          <p:nvPr/>
        </p:nvGrpSpPr>
        <p:grpSpPr bwMode="auto">
          <a:xfrm>
            <a:off x="3787775" y="1009650"/>
            <a:ext cx="4979988" cy="5295900"/>
            <a:chOff x="2386" y="636"/>
            <a:chExt cx="3137" cy="3336"/>
          </a:xfrm>
        </p:grpSpPr>
        <p:graphicFrame>
          <p:nvGraphicFramePr>
            <p:cNvPr id="120836" name="Object 5"/>
            <p:cNvGraphicFramePr>
              <a:graphicFrameLocks noChangeAspect="1"/>
            </p:cNvGraphicFramePr>
            <p:nvPr/>
          </p:nvGraphicFramePr>
          <p:xfrm>
            <a:off x="2386" y="636"/>
            <a:ext cx="3120" cy="3336"/>
          </p:xfrm>
          <a:graphic>
            <a:graphicData uri="http://schemas.openxmlformats.org/presentationml/2006/ole">
              <mc:AlternateContent xmlns:mc="http://schemas.openxmlformats.org/markup-compatibility/2006">
                <mc:Choice xmlns:v="urn:schemas-microsoft-com:vml" Requires="v">
                  <p:oleObj spid="_x0000_s120856" name="Chart" r:id="rId4" imgW="3543360" imgH="3790890" progId="Excel.Chart.8">
                    <p:embed/>
                  </p:oleObj>
                </mc:Choice>
                <mc:Fallback>
                  <p:oleObj name="Chart" r:id="rId4" imgW="3543360" imgH="3790890" progId="Excel.Char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6" y="636"/>
                          <a:ext cx="3120" cy="3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0837" name="Rectangle 6"/>
            <p:cNvSpPr>
              <a:spLocks noChangeArrowheads="1"/>
            </p:cNvSpPr>
            <p:nvPr/>
          </p:nvSpPr>
          <p:spPr bwMode="auto">
            <a:xfrm>
              <a:off x="2717" y="731"/>
              <a:ext cx="260" cy="31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P</a:t>
              </a:r>
            </a:p>
          </p:txBody>
        </p:sp>
        <p:sp>
          <p:nvSpPr>
            <p:cNvPr id="120838" name="Rectangle 7"/>
            <p:cNvSpPr>
              <a:spLocks noChangeArrowheads="1"/>
            </p:cNvSpPr>
            <p:nvPr/>
          </p:nvSpPr>
          <p:spPr bwMode="auto">
            <a:xfrm>
              <a:off x="5218" y="3279"/>
              <a:ext cx="305" cy="31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Q</a:t>
              </a:r>
            </a:p>
          </p:txBody>
        </p:sp>
      </p:grpSp>
      <p:grpSp>
        <p:nvGrpSpPr>
          <p:cNvPr id="120839" name="Group 8"/>
          <p:cNvGrpSpPr>
            <a:grpSpLocks/>
          </p:cNvGrpSpPr>
          <p:nvPr/>
        </p:nvGrpSpPr>
        <p:grpSpPr bwMode="auto">
          <a:xfrm>
            <a:off x="4586288" y="2178050"/>
            <a:ext cx="4219575" cy="2386013"/>
            <a:chOff x="2889" y="1372"/>
            <a:chExt cx="2658" cy="1503"/>
          </a:xfrm>
        </p:grpSpPr>
        <p:sp>
          <p:nvSpPr>
            <p:cNvPr id="120840" name="Line 9"/>
            <p:cNvSpPr>
              <a:spLocks noChangeShapeType="1"/>
            </p:cNvSpPr>
            <p:nvPr/>
          </p:nvSpPr>
          <p:spPr bwMode="auto">
            <a:xfrm flipV="1">
              <a:off x="2889" y="1614"/>
              <a:ext cx="2401" cy="1261"/>
            </a:xfrm>
            <a:prstGeom prst="line">
              <a:avLst/>
            </a:prstGeom>
            <a:noFill/>
            <a:ln w="444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0841" name="Rectangle 10"/>
            <p:cNvSpPr>
              <a:spLocks noChangeArrowheads="1"/>
            </p:cNvSpPr>
            <p:nvPr/>
          </p:nvSpPr>
          <p:spPr bwMode="auto">
            <a:xfrm>
              <a:off x="5242" y="1372"/>
              <a:ext cx="305"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solidFill>
                    <a:srgbClr val="C0C0C0"/>
                  </a:solidFill>
                  <a:cs typeface="Arial" charset="0"/>
                </a:rPr>
                <a:t>S</a:t>
              </a:r>
            </a:p>
          </p:txBody>
        </p:sp>
      </p:grpSp>
      <p:grpSp>
        <p:nvGrpSpPr>
          <p:cNvPr id="120842" name="Group 11"/>
          <p:cNvGrpSpPr>
            <a:grpSpLocks/>
          </p:cNvGrpSpPr>
          <p:nvPr/>
        </p:nvGrpSpPr>
        <p:grpSpPr bwMode="auto">
          <a:xfrm>
            <a:off x="4583113" y="1887538"/>
            <a:ext cx="3438525" cy="3495675"/>
            <a:chOff x="2887" y="1189"/>
            <a:chExt cx="2166" cy="2202"/>
          </a:xfrm>
        </p:grpSpPr>
        <p:sp>
          <p:nvSpPr>
            <p:cNvPr id="120843" name="Line 12"/>
            <p:cNvSpPr>
              <a:spLocks noChangeShapeType="1"/>
            </p:cNvSpPr>
            <p:nvPr/>
          </p:nvSpPr>
          <p:spPr bwMode="auto">
            <a:xfrm>
              <a:off x="2887" y="1189"/>
              <a:ext cx="1901" cy="1990"/>
            </a:xfrm>
            <a:prstGeom prst="line">
              <a:avLst/>
            </a:prstGeom>
            <a:noFill/>
            <a:ln w="4445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0844" name="Rectangle 13"/>
            <p:cNvSpPr>
              <a:spLocks noChangeArrowheads="1"/>
            </p:cNvSpPr>
            <p:nvPr/>
          </p:nvSpPr>
          <p:spPr bwMode="auto">
            <a:xfrm>
              <a:off x="4748" y="3074"/>
              <a:ext cx="305"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D</a:t>
              </a:r>
            </a:p>
          </p:txBody>
        </p:sp>
      </p:grpSp>
      <p:grpSp>
        <p:nvGrpSpPr>
          <p:cNvPr id="120845" name="Group 14"/>
          <p:cNvGrpSpPr>
            <a:grpSpLocks/>
          </p:cNvGrpSpPr>
          <p:nvPr/>
        </p:nvGrpSpPr>
        <p:grpSpPr bwMode="auto">
          <a:xfrm>
            <a:off x="3886200" y="3476625"/>
            <a:ext cx="2674938" cy="2676525"/>
            <a:chOff x="2448" y="2190"/>
            <a:chExt cx="1685" cy="1686"/>
          </a:xfrm>
        </p:grpSpPr>
        <p:grpSp>
          <p:nvGrpSpPr>
            <p:cNvPr id="120846" name="Group 15"/>
            <p:cNvGrpSpPr>
              <a:grpSpLocks/>
            </p:cNvGrpSpPr>
            <p:nvPr/>
          </p:nvGrpSpPr>
          <p:grpSpPr bwMode="auto">
            <a:xfrm>
              <a:off x="3804" y="2302"/>
              <a:ext cx="329" cy="1574"/>
              <a:chOff x="3804" y="2302"/>
              <a:chExt cx="329" cy="1574"/>
            </a:xfrm>
          </p:grpSpPr>
          <p:sp>
            <p:nvSpPr>
              <p:cNvPr id="120847" name="Line 16"/>
              <p:cNvSpPr>
                <a:spLocks noChangeShapeType="1"/>
              </p:cNvSpPr>
              <p:nvPr/>
            </p:nvSpPr>
            <p:spPr bwMode="auto">
              <a:xfrm rot="5400000">
                <a:off x="3299" y="2965"/>
                <a:ext cx="1326"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0848" name="Rectangle 17"/>
              <p:cNvSpPr>
                <a:spLocks noChangeArrowheads="1"/>
              </p:cNvSpPr>
              <p:nvPr/>
            </p:nvSpPr>
            <p:spPr bwMode="auto">
              <a:xfrm>
                <a:off x="3804" y="3628"/>
                <a:ext cx="329" cy="248"/>
              </a:xfrm>
              <a:prstGeom prst="rect">
                <a:avLst/>
              </a:prstGeom>
              <a:noFill/>
              <a:ln w="127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grpSp>
          <p:nvGrpSpPr>
            <p:cNvPr id="120849" name="Group 18"/>
            <p:cNvGrpSpPr>
              <a:grpSpLocks/>
            </p:cNvGrpSpPr>
            <p:nvPr/>
          </p:nvGrpSpPr>
          <p:grpSpPr bwMode="auto">
            <a:xfrm>
              <a:off x="2448" y="2190"/>
              <a:ext cx="1517" cy="248"/>
              <a:chOff x="2448" y="2190"/>
              <a:chExt cx="1517" cy="248"/>
            </a:xfrm>
          </p:grpSpPr>
          <p:sp>
            <p:nvSpPr>
              <p:cNvPr id="120850" name="Line 19"/>
              <p:cNvSpPr>
                <a:spLocks noChangeShapeType="1"/>
              </p:cNvSpPr>
              <p:nvPr/>
            </p:nvSpPr>
            <p:spPr bwMode="auto">
              <a:xfrm>
                <a:off x="2774" y="2312"/>
                <a:ext cx="1191"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0851" name="Rectangle 20"/>
              <p:cNvSpPr>
                <a:spLocks noChangeArrowheads="1"/>
              </p:cNvSpPr>
              <p:nvPr/>
            </p:nvSpPr>
            <p:spPr bwMode="auto">
              <a:xfrm>
                <a:off x="2448" y="2190"/>
                <a:ext cx="329" cy="248"/>
              </a:xfrm>
              <a:prstGeom prst="rect">
                <a:avLst/>
              </a:prstGeom>
              <a:noFill/>
              <a:ln w="127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grpSp>
      <p:sp>
        <p:nvSpPr>
          <p:cNvPr id="189469" name="Rectangle 29"/>
          <p:cNvSpPr>
            <a:spLocks noGrp="1" noChangeArrowheads="1"/>
          </p:cNvSpPr>
          <p:nvPr>
            <p:ph type="body" idx="4294967295"/>
          </p:nvPr>
        </p:nvSpPr>
        <p:spPr>
          <a:xfrm>
            <a:off x="457200" y="1001713"/>
            <a:ext cx="3178175" cy="5216525"/>
          </a:xfrm>
        </p:spPr>
        <p:txBody>
          <a:bodyPr/>
          <a:lstStyle/>
          <a:p>
            <a:pPr marL="0" indent="0">
              <a:spcBef>
                <a:spcPct val="60000"/>
              </a:spcBef>
              <a:buFont typeface="Wingdings" pitchFamily="2" charset="2"/>
              <a:buNone/>
            </a:pPr>
            <a:r>
              <a:rPr lang="en-US" altLang="en-US" sz="2600"/>
              <a:t>Every buyer </a:t>
            </a:r>
            <a:br>
              <a:rPr lang="en-US" altLang="en-US" sz="2600"/>
            </a:br>
            <a:r>
              <a:rPr lang="en-US" altLang="en-US" sz="2600"/>
              <a:t>whose WTP is </a:t>
            </a:r>
            <a:br>
              <a:rPr lang="en-US" altLang="en-US" sz="2600"/>
            </a:br>
            <a:r>
              <a:rPr lang="en-US" altLang="en-US" sz="2600"/>
              <a:t>≥ $30 will buy. </a:t>
            </a:r>
          </a:p>
          <a:p>
            <a:pPr marL="0" indent="0">
              <a:spcBef>
                <a:spcPct val="60000"/>
              </a:spcBef>
              <a:buFont typeface="Wingdings" pitchFamily="2" charset="2"/>
              <a:buNone/>
            </a:pPr>
            <a:r>
              <a:rPr lang="en-US" altLang="en-US" sz="2600"/>
              <a:t>Every buyer </a:t>
            </a:r>
            <a:br>
              <a:rPr lang="en-US" altLang="en-US" sz="2600"/>
            </a:br>
            <a:r>
              <a:rPr lang="en-US" altLang="en-US" sz="2600"/>
              <a:t>whose WTP is </a:t>
            </a:r>
            <a:br>
              <a:rPr lang="en-US" altLang="en-US" sz="2600"/>
            </a:br>
            <a:r>
              <a:rPr lang="en-US" altLang="en-US" sz="2600"/>
              <a:t>&lt; $30 will not.  </a:t>
            </a:r>
          </a:p>
          <a:p>
            <a:pPr marL="0" indent="0">
              <a:spcBef>
                <a:spcPct val="60000"/>
              </a:spcBef>
              <a:buFont typeface="Wingdings" pitchFamily="2" charset="2"/>
              <a:buNone/>
            </a:pPr>
            <a:r>
              <a:rPr lang="en-US" altLang="en-US" sz="2600"/>
              <a:t>So, </a:t>
            </a:r>
            <a:r>
              <a:rPr lang="en-US" altLang="en-US" sz="2600" b="1" i="1">
                <a:solidFill>
                  <a:srgbClr val="FF0000"/>
                </a:solidFill>
              </a:rPr>
              <a:t>the buyers who value the good most highly are the ones who consume it.</a:t>
            </a:r>
            <a:r>
              <a:rPr lang="en-US" altLang="en-US" sz="2600">
                <a:solidFill>
                  <a:srgbClr val="FF0000"/>
                </a:solidFill>
              </a:rPr>
              <a:t> </a:t>
            </a:r>
          </a:p>
        </p:txBody>
      </p:sp>
      <p:sp>
        <p:nvSpPr>
          <p:cNvPr id="189470" name="AutoShape 30"/>
          <p:cNvSpPr>
            <a:spLocks/>
          </p:cNvSpPr>
          <p:nvPr/>
        </p:nvSpPr>
        <p:spPr bwMode="auto">
          <a:xfrm rot="-2625674">
            <a:off x="5422900" y="1408113"/>
            <a:ext cx="280988" cy="2478087"/>
          </a:xfrm>
          <a:prstGeom prst="rightBrace">
            <a:avLst>
              <a:gd name="adj1" fmla="val 73493"/>
              <a:gd name="adj2" fmla="val 50000"/>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189471" name="AutoShape 31"/>
          <p:cNvSpPr>
            <a:spLocks/>
          </p:cNvSpPr>
          <p:nvPr/>
        </p:nvSpPr>
        <p:spPr bwMode="auto">
          <a:xfrm rot="-2625674">
            <a:off x="6938963" y="3302000"/>
            <a:ext cx="280987" cy="1858963"/>
          </a:xfrm>
          <a:prstGeom prst="rightBrace">
            <a:avLst>
              <a:gd name="adj1" fmla="val 55132"/>
              <a:gd name="adj2" fmla="val 50000"/>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9469">
                                            <p:txEl>
                                              <p:pRg st="0" end="0"/>
                                            </p:txEl>
                                          </p:spTgt>
                                        </p:tgtEl>
                                        <p:attrNameLst>
                                          <p:attrName>style.visibility</p:attrName>
                                        </p:attrNameLst>
                                      </p:cBhvr>
                                      <p:to>
                                        <p:strVal val="visible"/>
                                      </p:to>
                                    </p:set>
                                    <p:animEffect transition="in" filter="wipe(left)">
                                      <p:cBhvr>
                                        <p:cTn id="7" dur="500"/>
                                        <p:tgtEl>
                                          <p:spTgt spid="189469">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89470"/>
                                        </p:tgtEl>
                                        <p:attrNameLst>
                                          <p:attrName>style.visibility</p:attrName>
                                        </p:attrNameLst>
                                      </p:cBhvr>
                                      <p:to>
                                        <p:strVal val="visible"/>
                                      </p:to>
                                    </p:set>
                                    <p:animEffect transition="in" filter="strips(downRight)">
                                      <p:cBhvr>
                                        <p:cTn id="10" dur="500"/>
                                        <p:tgtEl>
                                          <p:spTgt spid="18947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189470"/>
                                        </p:tgtEl>
                                        <p:attrNameLst>
                                          <p:attrName>style.visibility</p:attrName>
                                        </p:attrNameLst>
                                      </p:cBhvr>
                                      <p:to>
                                        <p:strVal val="hidden"/>
                                      </p:to>
                                    </p:set>
                                  </p:childTnLst>
                                </p:cTn>
                              </p:par>
                              <p:par>
                                <p:cTn id="15" presetID="22" presetClass="entr" presetSubtype="8" fill="hold" grpId="0" nodeType="withEffect">
                                  <p:stCondLst>
                                    <p:cond delay="0"/>
                                  </p:stCondLst>
                                  <p:childTnLst>
                                    <p:set>
                                      <p:cBhvr>
                                        <p:cTn id="16" dur="1" fill="hold">
                                          <p:stCondLst>
                                            <p:cond delay="0"/>
                                          </p:stCondLst>
                                        </p:cTn>
                                        <p:tgtEl>
                                          <p:spTgt spid="189469">
                                            <p:txEl>
                                              <p:pRg st="1" end="1"/>
                                            </p:txEl>
                                          </p:spTgt>
                                        </p:tgtEl>
                                        <p:attrNameLst>
                                          <p:attrName>style.visibility</p:attrName>
                                        </p:attrNameLst>
                                      </p:cBhvr>
                                      <p:to>
                                        <p:strVal val="visible"/>
                                      </p:to>
                                    </p:set>
                                    <p:animEffect transition="in" filter="wipe(left)">
                                      <p:cBhvr>
                                        <p:cTn id="17" dur="500"/>
                                        <p:tgtEl>
                                          <p:spTgt spid="189469">
                                            <p:txEl>
                                              <p:pRg st="1" end="1"/>
                                            </p:txEl>
                                          </p:spTgt>
                                        </p:tgtEl>
                                      </p:cBhvr>
                                    </p:animEffect>
                                  </p:childTnLst>
                                </p:cTn>
                              </p:par>
                              <p:par>
                                <p:cTn id="18" presetID="18" presetClass="entr" presetSubtype="6" fill="hold" grpId="0" nodeType="withEffect">
                                  <p:stCondLst>
                                    <p:cond delay="0"/>
                                  </p:stCondLst>
                                  <p:childTnLst>
                                    <p:set>
                                      <p:cBhvr>
                                        <p:cTn id="19" dur="1" fill="hold">
                                          <p:stCondLst>
                                            <p:cond delay="0"/>
                                          </p:stCondLst>
                                        </p:cTn>
                                        <p:tgtEl>
                                          <p:spTgt spid="189471"/>
                                        </p:tgtEl>
                                        <p:attrNameLst>
                                          <p:attrName>style.visibility</p:attrName>
                                        </p:attrNameLst>
                                      </p:cBhvr>
                                      <p:to>
                                        <p:strVal val="visible"/>
                                      </p:to>
                                    </p:set>
                                    <p:animEffect transition="in" filter="strips(downRight)">
                                      <p:cBhvr>
                                        <p:cTn id="20" dur="500"/>
                                        <p:tgtEl>
                                          <p:spTgt spid="18947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189471"/>
                                        </p:tgtEl>
                                        <p:attrNameLst>
                                          <p:attrName>style.visibility</p:attrName>
                                        </p:attrNameLst>
                                      </p:cBhvr>
                                      <p:to>
                                        <p:strVal val="hidden"/>
                                      </p:to>
                                    </p:set>
                                  </p:childTnLst>
                                </p:cTn>
                              </p:par>
                              <p:par>
                                <p:cTn id="25" presetID="22" presetClass="entr" presetSubtype="8" fill="hold" grpId="0" nodeType="withEffect">
                                  <p:stCondLst>
                                    <p:cond delay="0"/>
                                  </p:stCondLst>
                                  <p:childTnLst>
                                    <p:set>
                                      <p:cBhvr>
                                        <p:cTn id="26" dur="1" fill="hold">
                                          <p:stCondLst>
                                            <p:cond delay="0"/>
                                          </p:stCondLst>
                                        </p:cTn>
                                        <p:tgtEl>
                                          <p:spTgt spid="189469">
                                            <p:txEl>
                                              <p:pRg st="2" end="2"/>
                                            </p:txEl>
                                          </p:spTgt>
                                        </p:tgtEl>
                                        <p:attrNameLst>
                                          <p:attrName>style.visibility</p:attrName>
                                        </p:attrNameLst>
                                      </p:cBhvr>
                                      <p:to>
                                        <p:strVal val="visible"/>
                                      </p:to>
                                    </p:set>
                                    <p:animEffect transition="in" filter="wipe(left)">
                                      <p:cBhvr>
                                        <p:cTn id="27" dur="500"/>
                                        <p:tgtEl>
                                          <p:spTgt spid="18946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69" grpId="0" build="p" bldLvl="5"/>
      <p:bldP spid="189470" grpId="0" animBg="1"/>
      <p:bldP spid="189470" grpId="1" animBg="1"/>
      <p:bldP spid="189471" grpId="0" animBg="1"/>
      <p:bldP spid="189471" grpId="1"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 name="Footer Placeholder 1"/>
          <p:cNvSpPr>
            <a:spLocks noGrp="1"/>
          </p:cNvSpPr>
          <p:nvPr>
            <p:ph type="ftr" sz="quarter" idx="10"/>
          </p:nvPr>
        </p:nvSpPr>
        <p:spPr/>
        <p:txBody>
          <a:bodyPr/>
          <a:lstStyle/>
          <a:p>
            <a:r>
              <a:rPr lang="en-US" altLang="en-US"/>
              <a:t>CONSUMERS, PRODUCERS, AND THE EFFICIENCY OF MARKETS</a:t>
            </a:r>
          </a:p>
        </p:txBody>
      </p:sp>
      <p:sp>
        <p:nvSpPr>
          <p:cNvPr id="24" name="Slide Number Placeholder 2"/>
          <p:cNvSpPr>
            <a:spLocks noGrp="1"/>
          </p:cNvSpPr>
          <p:nvPr>
            <p:ph type="sldNum" sz="quarter" idx="11"/>
          </p:nvPr>
        </p:nvSpPr>
        <p:spPr/>
        <p:txBody>
          <a:bodyPr/>
          <a:lstStyle/>
          <a:p>
            <a:fld id="{0AA8F702-760E-4BEC-85C3-10F4733C7560}" type="slidenum">
              <a:rPr lang="en-US" altLang="en-US"/>
              <a:pPr/>
              <a:t>33</a:t>
            </a:fld>
            <a:endParaRPr lang="en-US" altLang="en-US"/>
          </a:p>
        </p:txBody>
      </p:sp>
      <p:sp>
        <p:nvSpPr>
          <p:cNvPr id="122882" name="Rectangle 2"/>
          <p:cNvSpPr>
            <a:spLocks noGrp="1" noChangeArrowheads="1"/>
          </p:cNvSpPr>
          <p:nvPr>
            <p:ph type="title" idx="4294967295"/>
          </p:nvPr>
        </p:nvSpPr>
        <p:spPr/>
        <p:txBody>
          <a:bodyPr/>
          <a:lstStyle/>
          <a:p>
            <a:r>
              <a:rPr lang="en-US" altLang="en-US"/>
              <a:t>Which Sellers Produce the Good?</a:t>
            </a:r>
          </a:p>
        </p:txBody>
      </p:sp>
      <p:grpSp>
        <p:nvGrpSpPr>
          <p:cNvPr id="122883" name="Group 3"/>
          <p:cNvGrpSpPr>
            <a:grpSpLocks/>
          </p:cNvGrpSpPr>
          <p:nvPr/>
        </p:nvGrpSpPr>
        <p:grpSpPr bwMode="auto">
          <a:xfrm>
            <a:off x="3787775" y="1009650"/>
            <a:ext cx="4979988" cy="5295900"/>
            <a:chOff x="2386" y="636"/>
            <a:chExt cx="3137" cy="3336"/>
          </a:xfrm>
        </p:grpSpPr>
        <p:graphicFrame>
          <p:nvGraphicFramePr>
            <p:cNvPr id="122884" name="Object 4"/>
            <p:cNvGraphicFramePr>
              <a:graphicFrameLocks noChangeAspect="1"/>
            </p:cNvGraphicFramePr>
            <p:nvPr/>
          </p:nvGraphicFramePr>
          <p:xfrm>
            <a:off x="2386" y="636"/>
            <a:ext cx="3120" cy="3336"/>
          </p:xfrm>
          <a:graphic>
            <a:graphicData uri="http://schemas.openxmlformats.org/presentationml/2006/ole">
              <mc:AlternateContent xmlns:mc="http://schemas.openxmlformats.org/markup-compatibility/2006">
                <mc:Choice xmlns:v="urn:schemas-microsoft-com:vml" Requires="v">
                  <p:oleObj spid="_x0000_s122904" name="Chart" r:id="rId4" imgW="3543360" imgH="3790890" progId="Excel.Chart.8">
                    <p:embed/>
                  </p:oleObj>
                </mc:Choice>
                <mc:Fallback>
                  <p:oleObj name="Chart" r:id="rId4" imgW="3543360" imgH="3790890" progId="Excel.Char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6" y="636"/>
                          <a:ext cx="3120" cy="3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2885" name="Rectangle 5"/>
            <p:cNvSpPr>
              <a:spLocks noChangeArrowheads="1"/>
            </p:cNvSpPr>
            <p:nvPr/>
          </p:nvSpPr>
          <p:spPr bwMode="auto">
            <a:xfrm>
              <a:off x="2717" y="731"/>
              <a:ext cx="260" cy="31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P</a:t>
              </a:r>
            </a:p>
          </p:txBody>
        </p:sp>
        <p:sp>
          <p:nvSpPr>
            <p:cNvPr id="122886" name="Rectangle 6"/>
            <p:cNvSpPr>
              <a:spLocks noChangeArrowheads="1"/>
            </p:cNvSpPr>
            <p:nvPr/>
          </p:nvSpPr>
          <p:spPr bwMode="auto">
            <a:xfrm>
              <a:off x="5218" y="3279"/>
              <a:ext cx="305" cy="31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Q</a:t>
              </a:r>
            </a:p>
          </p:txBody>
        </p:sp>
      </p:grpSp>
      <p:grpSp>
        <p:nvGrpSpPr>
          <p:cNvPr id="122887" name="Group 7"/>
          <p:cNvGrpSpPr>
            <a:grpSpLocks/>
          </p:cNvGrpSpPr>
          <p:nvPr/>
        </p:nvGrpSpPr>
        <p:grpSpPr bwMode="auto">
          <a:xfrm>
            <a:off x="4586288" y="2178050"/>
            <a:ext cx="4219575" cy="2386013"/>
            <a:chOff x="2889" y="1372"/>
            <a:chExt cx="2658" cy="1503"/>
          </a:xfrm>
        </p:grpSpPr>
        <p:sp>
          <p:nvSpPr>
            <p:cNvPr id="122888" name="Line 8"/>
            <p:cNvSpPr>
              <a:spLocks noChangeShapeType="1"/>
            </p:cNvSpPr>
            <p:nvPr/>
          </p:nvSpPr>
          <p:spPr bwMode="auto">
            <a:xfrm flipV="1">
              <a:off x="2889" y="1614"/>
              <a:ext cx="2401" cy="1261"/>
            </a:xfrm>
            <a:prstGeom prst="line">
              <a:avLst/>
            </a:prstGeom>
            <a:noFill/>
            <a:ln w="4445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889" name="Rectangle 9"/>
            <p:cNvSpPr>
              <a:spLocks noChangeArrowheads="1"/>
            </p:cNvSpPr>
            <p:nvPr/>
          </p:nvSpPr>
          <p:spPr bwMode="auto">
            <a:xfrm>
              <a:off x="5242" y="1372"/>
              <a:ext cx="305"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S</a:t>
              </a:r>
            </a:p>
          </p:txBody>
        </p:sp>
      </p:grpSp>
      <p:grpSp>
        <p:nvGrpSpPr>
          <p:cNvPr id="122890" name="Group 10"/>
          <p:cNvGrpSpPr>
            <a:grpSpLocks/>
          </p:cNvGrpSpPr>
          <p:nvPr/>
        </p:nvGrpSpPr>
        <p:grpSpPr bwMode="auto">
          <a:xfrm>
            <a:off x="4583113" y="1887538"/>
            <a:ext cx="3438525" cy="3495675"/>
            <a:chOff x="2887" y="1189"/>
            <a:chExt cx="2166" cy="2202"/>
          </a:xfrm>
        </p:grpSpPr>
        <p:sp>
          <p:nvSpPr>
            <p:cNvPr id="122891" name="Line 11"/>
            <p:cNvSpPr>
              <a:spLocks noChangeShapeType="1"/>
            </p:cNvSpPr>
            <p:nvPr/>
          </p:nvSpPr>
          <p:spPr bwMode="auto">
            <a:xfrm>
              <a:off x="2887" y="1189"/>
              <a:ext cx="1901" cy="1990"/>
            </a:xfrm>
            <a:prstGeom prst="line">
              <a:avLst/>
            </a:prstGeom>
            <a:noFill/>
            <a:ln w="44450">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892" name="Rectangle 12"/>
            <p:cNvSpPr>
              <a:spLocks noChangeArrowheads="1"/>
            </p:cNvSpPr>
            <p:nvPr/>
          </p:nvSpPr>
          <p:spPr bwMode="auto">
            <a:xfrm>
              <a:off x="4748" y="3074"/>
              <a:ext cx="305"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solidFill>
                    <a:srgbClr val="C0C0C0"/>
                  </a:solidFill>
                  <a:cs typeface="Arial" charset="0"/>
                </a:rPr>
                <a:t>D</a:t>
              </a:r>
            </a:p>
          </p:txBody>
        </p:sp>
      </p:grpSp>
      <p:grpSp>
        <p:nvGrpSpPr>
          <p:cNvPr id="122893" name="Group 13"/>
          <p:cNvGrpSpPr>
            <a:grpSpLocks/>
          </p:cNvGrpSpPr>
          <p:nvPr/>
        </p:nvGrpSpPr>
        <p:grpSpPr bwMode="auto">
          <a:xfrm>
            <a:off x="3886200" y="3476625"/>
            <a:ext cx="2674938" cy="2676525"/>
            <a:chOff x="2448" y="2190"/>
            <a:chExt cx="1685" cy="1686"/>
          </a:xfrm>
        </p:grpSpPr>
        <p:grpSp>
          <p:nvGrpSpPr>
            <p:cNvPr id="122894" name="Group 14"/>
            <p:cNvGrpSpPr>
              <a:grpSpLocks/>
            </p:cNvGrpSpPr>
            <p:nvPr/>
          </p:nvGrpSpPr>
          <p:grpSpPr bwMode="auto">
            <a:xfrm>
              <a:off x="3804" y="2302"/>
              <a:ext cx="329" cy="1574"/>
              <a:chOff x="3804" y="2302"/>
              <a:chExt cx="329" cy="1574"/>
            </a:xfrm>
          </p:grpSpPr>
          <p:sp>
            <p:nvSpPr>
              <p:cNvPr id="122895" name="Line 15"/>
              <p:cNvSpPr>
                <a:spLocks noChangeShapeType="1"/>
              </p:cNvSpPr>
              <p:nvPr/>
            </p:nvSpPr>
            <p:spPr bwMode="auto">
              <a:xfrm rot="5400000">
                <a:off x="3299" y="2965"/>
                <a:ext cx="1326"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896" name="Rectangle 16"/>
              <p:cNvSpPr>
                <a:spLocks noChangeArrowheads="1"/>
              </p:cNvSpPr>
              <p:nvPr/>
            </p:nvSpPr>
            <p:spPr bwMode="auto">
              <a:xfrm>
                <a:off x="3804" y="3628"/>
                <a:ext cx="329" cy="248"/>
              </a:xfrm>
              <a:prstGeom prst="rect">
                <a:avLst/>
              </a:prstGeom>
              <a:noFill/>
              <a:ln w="127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grpSp>
          <p:nvGrpSpPr>
            <p:cNvPr id="122897" name="Group 17"/>
            <p:cNvGrpSpPr>
              <a:grpSpLocks/>
            </p:cNvGrpSpPr>
            <p:nvPr/>
          </p:nvGrpSpPr>
          <p:grpSpPr bwMode="auto">
            <a:xfrm>
              <a:off x="2448" y="2190"/>
              <a:ext cx="1517" cy="248"/>
              <a:chOff x="2448" y="2190"/>
              <a:chExt cx="1517" cy="248"/>
            </a:xfrm>
          </p:grpSpPr>
          <p:sp>
            <p:nvSpPr>
              <p:cNvPr id="122898" name="Line 18"/>
              <p:cNvSpPr>
                <a:spLocks noChangeShapeType="1"/>
              </p:cNvSpPr>
              <p:nvPr/>
            </p:nvSpPr>
            <p:spPr bwMode="auto">
              <a:xfrm>
                <a:off x="2774" y="2312"/>
                <a:ext cx="1191"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899" name="Rectangle 19"/>
              <p:cNvSpPr>
                <a:spLocks noChangeArrowheads="1"/>
              </p:cNvSpPr>
              <p:nvPr/>
            </p:nvSpPr>
            <p:spPr bwMode="auto">
              <a:xfrm>
                <a:off x="2448" y="2190"/>
                <a:ext cx="329" cy="248"/>
              </a:xfrm>
              <a:prstGeom prst="rect">
                <a:avLst/>
              </a:prstGeom>
              <a:noFill/>
              <a:ln w="127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grpSp>
      <p:sp>
        <p:nvSpPr>
          <p:cNvPr id="200724" name="Rectangle 20"/>
          <p:cNvSpPr>
            <a:spLocks noGrp="1" noChangeArrowheads="1"/>
          </p:cNvSpPr>
          <p:nvPr>
            <p:ph type="body" idx="4294967295"/>
          </p:nvPr>
        </p:nvSpPr>
        <p:spPr>
          <a:xfrm>
            <a:off x="457200" y="1001713"/>
            <a:ext cx="3178175" cy="5216525"/>
          </a:xfrm>
        </p:spPr>
        <p:txBody>
          <a:bodyPr/>
          <a:lstStyle/>
          <a:p>
            <a:pPr marL="0" indent="0">
              <a:buFont typeface="Wingdings" pitchFamily="2" charset="2"/>
              <a:buNone/>
            </a:pPr>
            <a:r>
              <a:rPr lang="en-US" altLang="en-US" sz="2600"/>
              <a:t>Every seller whose cost is ≤ $30 will produce the good. </a:t>
            </a:r>
          </a:p>
          <a:p>
            <a:pPr marL="0" indent="0">
              <a:buFont typeface="Wingdings" pitchFamily="2" charset="2"/>
              <a:buNone/>
            </a:pPr>
            <a:r>
              <a:rPr lang="en-US" altLang="en-US" sz="2600"/>
              <a:t>Every seller whose cost is &gt; $30 will not.  </a:t>
            </a:r>
          </a:p>
          <a:p>
            <a:pPr marL="0" indent="0">
              <a:buFont typeface="Wingdings" pitchFamily="2" charset="2"/>
              <a:buNone/>
            </a:pPr>
            <a:r>
              <a:rPr lang="en-US" altLang="en-US" sz="2600"/>
              <a:t>So, </a:t>
            </a:r>
            <a:r>
              <a:rPr lang="en-US" altLang="en-US" sz="2600" b="1" i="1">
                <a:solidFill>
                  <a:srgbClr val="FF0000"/>
                </a:solidFill>
              </a:rPr>
              <a:t>the sellers with the lowest cost produce the good.</a:t>
            </a:r>
          </a:p>
        </p:txBody>
      </p:sp>
      <p:sp>
        <p:nvSpPr>
          <p:cNvPr id="200725" name="AutoShape 21"/>
          <p:cNvSpPr>
            <a:spLocks/>
          </p:cNvSpPr>
          <p:nvPr/>
        </p:nvSpPr>
        <p:spPr bwMode="auto">
          <a:xfrm rot="3720000">
            <a:off x="7295356" y="2093119"/>
            <a:ext cx="280988" cy="2355850"/>
          </a:xfrm>
          <a:prstGeom prst="rightBrace">
            <a:avLst>
              <a:gd name="adj1" fmla="val 69868"/>
              <a:gd name="adj2" fmla="val 50000"/>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200726" name="AutoShape 22"/>
          <p:cNvSpPr>
            <a:spLocks/>
          </p:cNvSpPr>
          <p:nvPr/>
        </p:nvSpPr>
        <p:spPr bwMode="auto">
          <a:xfrm rot="3720000">
            <a:off x="5375275" y="3348038"/>
            <a:ext cx="280987" cy="1893888"/>
          </a:xfrm>
          <a:prstGeom prst="rightBrace">
            <a:avLst>
              <a:gd name="adj1" fmla="val 56168"/>
              <a:gd name="adj2" fmla="val 50000"/>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0724">
                                            <p:txEl>
                                              <p:pRg st="0" end="0"/>
                                            </p:txEl>
                                          </p:spTgt>
                                        </p:tgtEl>
                                        <p:attrNameLst>
                                          <p:attrName>style.visibility</p:attrName>
                                        </p:attrNameLst>
                                      </p:cBhvr>
                                      <p:to>
                                        <p:strVal val="visible"/>
                                      </p:to>
                                    </p:set>
                                    <p:animEffect transition="in" filter="wipe(left)">
                                      <p:cBhvr>
                                        <p:cTn id="7" dur="500"/>
                                        <p:tgtEl>
                                          <p:spTgt spid="200724">
                                            <p:txEl>
                                              <p:pRg st="0" end="0"/>
                                            </p:txEl>
                                          </p:spTgt>
                                        </p:tgtEl>
                                      </p:cBhvr>
                                    </p:animEffect>
                                  </p:childTnLst>
                                </p:cTn>
                              </p:par>
                              <p:par>
                                <p:cTn id="8" presetID="18" presetClass="entr" presetSubtype="3" fill="hold" grpId="0" nodeType="withEffect">
                                  <p:stCondLst>
                                    <p:cond delay="0"/>
                                  </p:stCondLst>
                                  <p:childTnLst>
                                    <p:set>
                                      <p:cBhvr>
                                        <p:cTn id="9" dur="1" fill="hold">
                                          <p:stCondLst>
                                            <p:cond delay="0"/>
                                          </p:stCondLst>
                                        </p:cTn>
                                        <p:tgtEl>
                                          <p:spTgt spid="200726"/>
                                        </p:tgtEl>
                                        <p:attrNameLst>
                                          <p:attrName>style.visibility</p:attrName>
                                        </p:attrNameLst>
                                      </p:cBhvr>
                                      <p:to>
                                        <p:strVal val="visible"/>
                                      </p:to>
                                    </p:set>
                                    <p:animEffect transition="in" filter="strips(upRight)">
                                      <p:cBhvr>
                                        <p:cTn id="10" dur="500"/>
                                        <p:tgtEl>
                                          <p:spTgt spid="20072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200726"/>
                                        </p:tgtEl>
                                        <p:attrNameLst>
                                          <p:attrName>style.visibility</p:attrName>
                                        </p:attrNameLst>
                                      </p:cBhvr>
                                      <p:to>
                                        <p:strVal val="hidden"/>
                                      </p:to>
                                    </p:set>
                                  </p:childTnLst>
                                </p:cTn>
                              </p:par>
                              <p:par>
                                <p:cTn id="15" presetID="22" presetClass="entr" presetSubtype="8" fill="hold" grpId="0" nodeType="withEffect">
                                  <p:stCondLst>
                                    <p:cond delay="0"/>
                                  </p:stCondLst>
                                  <p:childTnLst>
                                    <p:set>
                                      <p:cBhvr>
                                        <p:cTn id="16" dur="1" fill="hold">
                                          <p:stCondLst>
                                            <p:cond delay="0"/>
                                          </p:stCondLst>
                                        </p:cTn>
                                        <p:tgtEl>
                                          <p:spTgt spid="200724">
                                            <p:txEl>
                                              <p:pRg st="1" end="1"/>
                                            </p:txEl>
                                          </p:spTgt>
                                        </p:tgtEl>
                                        <p:attrNameLst>
                                          <p:attrName>style.visibility</p:attrName>
                                        </p:attrNameLst>
                                      </p:cBhvr>
                                      <p:to>
                                        <p:strVal val="visible"/>
                                      </p:to>
                                    </p:set>
                                    <p:animEffect transition="in" filter="wipe(left)">
                                      <p:cBhvr>
                                        <p:cTn id="17" dur="500"/>
                                        <p:tgtEl>
                                          <p:spTgt spid="200724">
                                            <p:txEl>
                                              <p:pRg st="1" end="1"/>
                                            </p:txEl>
                                          </p:spTgt>
                                        </p:tgtEl>
                                      </p:cBhvr>
                                    </p:animEffect>
                                  </p:childTnLst>
                                </p:cTn>
                              </p:par>
                              <p:par>
                                <p:cTn id="18" presetID="18" presetClass="entr" presetSubtype="3" fill="hold" grpId="0" nodeType="withEffect">
                                  <p:stCondLst>
                                    <p:cond delay="0"/>
                                  </p:stCondLst>
                                  <p:childTnLst>
                                    <p:set>
                                      <p:cBhvr>
                                        <p:cTn id="19" dur="1" fill="hold">
                                          <p:stCondLst>
                                            <p:cond delay="0"/>
                                          </p:stCondLst>
                                        </p:cTn>
                                        <p:tgtEl>
                                          <p:spTgt spid="200725"/>
                                        </p:tgtEl>
                                        <p:attrNameLst>
                                          <p:attrName>style.visibility</p:attrName>
                                        </p:attrNameLst>
                                      </p:cBhvr>
                                      <p:to>
                                        <p:strVal val="visible"/>
                                      </p:to>
                                    </p:set>
                                    <p:animEffect transition="in" filter="strips(upRight)">
                                      <p:cBhvr>
                                        <p:cTn id="20" dur="500"/>
                                        <p:tgtEl>
                                          <p:spTgt spid="20072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200725"/>
                                        </p:tgtEl>
                                        <p:attrNameLst>
                                          <p:attrName>style.visibility</p:attrName>
                                        </p:attrNameLst>
                                      </p:cBhvr>
                                      <p:to>
                                        <p:strVal val="hidden"/>
                                      </p:to>
                                    </p:set>
                                  </p:childTnLst>
                                </p:cTn>
                              </p:par>
                              <p:par>
                                <p:cTn id="25" presetID="22" presetClass="entr" presetSubtype="8" fill="hold" grpId="0" nodeType="withEffect">
                                  <p:stCondLst>
                                    <p:cond delay="0"/>
                                  </p:stCondLst>
                                  <p:childTnLst>
                                    <p:set>
                                      <p:cBhvr>
                                        <p:cTn id="26" dur="1" fill="hold">
                                          <p:stCondLst>
                                            <p:cond delay="0"/>
                                          </p:stCondLst>
                                        </p:cTn>
                                        <p:tgtEl>
                                          <p:spTgt spid="200724">
                                            <p:txEl>
                                              <p:pRg st="2" end="2"/>
                                            </p:txEl>
                                          </p:spTgt>
                                        </p:tgtEl>
                                        <p:attrNameLst>
                                          <p:attrName>style.visibility</p:attrName>
                                        </p:attrNameLst>
                                      </p:cBhvr>
                                      <p:to>
                                        <p:strVal val="visible"/>
                                      </p:to>
                                    </p:set>
                                    <p:animEffect transition="in" filter="wipe(left)">
                                      <p:cBhvr>
                                        <p:cTn id="27" dur="500"/>
                                        <p:tgtEl>
                                          <p:spTgt spid="2007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24" grpId="0" build="p" bldLvl="5"/>
      <p:bldP spid="200725" grpId="0" animBg="1"/>
      <p:bldP spid="200725" grpId="1" animBg="1"/>
      <p:bldP spid="200726" grpId="0" animBg="1"/>
      <p:bldP spid="200726" grpId="1"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 name="Footer Placeholder 1"/>
          <p:cNvSpPr>
            <a:spLocks noGrp="1"/>
          </p:cNvSpPr>
          <p:nvPr>
            <p:ph type="ftr" sz="quarter" idx="10"/>
          </p:nvPr>
        </p:nvSpPr>
        <p:spPr/>
        <p:txBody>
          <a:bodyPr/>
          <a:lstStyle/>
          <a:p>
            <a:r>
              <a:rPr lang="en-US" altLang="en-US"/>
              <a:t>CONSUMERS, PRODUCERS, AND THE EFFICIENCY OF MARKETS</a:t>
            </a:r>
          </a:p>
        </p:txBody>
      </p:sp>
      <p:sp>
        <p:nvSpPr>
          <p:cNvPr id="23" name="Slide Number Placeholder 2"/>
          <p:cNvSpPr>
            <a:spLocks noGrp="1"/>
          </p:cNvSpPr>
          <p:nvPr>
            <p:ph type="sldNum" sz="quarter" idx="11"/>
          </p:nvPr>
        </p:nvSpPr>
        <p:spPr/>
        <p:txBody>
          <a:bodyPr/>
          <a:lstStyle/>
          <a:p>
            <a:fld id="{075BFB04-1C5E-4EA3-B76F-5B04FF91B578}" type="slidenum">
              <a:rPr lang="en-US" altLang="en-US"/>
              <a:pPr/>
              <a:t>34</a:t>
            </a:fld>
            <a:endParaRPr lang="en-US" altLang="en-US"/>
          </a:p>
        </p:txBody>
      </p:sp>
      <p:sp>
        <p:nvSpPr>
          <p:cNvPr id="124930" name="Rectangle 2"/>
          <p:cNvSpPr>
            <a:spLocks noGrp="1" noChangeArrowheads="1"/>
          </p:cNvSpPr>
          <p:nvPr>
            <p:ph type="title" idx="4294967295"/>
          </p:nvPr>
        </p:nvSpPr>
        <p:spPr>
          <a:xfrm>
            <a:off x="0" y="252413"/>
            <a:ext cx="9144000" cy="649287"/>
          </a:xfrm>
        </p:spPr>
        <p:txBody>
          <a:bodyPr/>
          <a:lstStyle/>
          <a:p>
            <a:r>
              <a:rPr lang="en-US" altLang="en-US" sz="3700"/>
              <a:t>Does Eq’m </a:t>
            </a:r>
            <a:r>
              <a:rPr lang="en-US" altLang="en-US" sz="3700" i="1"/>
              <a:t>Q</a:t>
            </a:r>
            <a:r>
              <a:rPr lang="en-US" altLang="en-US" sz="3700"/>
              <a:t>  Maximize Total Surplus?</a:t>
            </a:r>
          </a:p>
        </p:txBody>
      </p:sp>
      <p:grpSp>
        <p:nvGrpSpPr>
          <p:cNvPr id="124931" name="Group 3"/>
          <p:cNvGrpSpPr>
            <a:grpSpLocks/>
          </p:cNvGrpSpPr>
          <p:nvPr/>
        </p:nvGrpSpPr>
        <p:grpSpPr bwMode="auto">
          <a:xfrm>
            <a:off x="3787775" y="1009650"/>
            <a:ext cx="4979988" cy="5295900"/>
            <a:chOff x="2386" y="636"/>
            <a:chExt cx="3137" cy="3336"/>
          </a:xfrm>
        </p:grpSpPr>
        <p:graphicFrame>
          <p:nvGraphicFramePr>
            <p:cNvPr id="124932" name="Object 4"/>
            <p:cNvGraphicFramePr>
              <a:graphicFrameLocks noChangeAspect="1"/>
            </p:cNvGraphicFramePr>
            <p:nvPr/>
          </p:nvGraphicFramePr>
          <p:xfrm>
            <a:off x="2386" y="636"/>
            <a:ext cx="3120" cy="3336"/>
          </p:xfrm>
          <a:graphic>
            <a:graphicData uri="http://schemas.openxmlformats.org/presentationml/2006/ole">
              <mc:AlternateContent xmlns:mc="http://schemas.openxmlformats.org/markup-compatibility/2006">
                <mc:Choice xmlns:v="urn:schemas-microsoft-com:vml" Requires="v">
                  <p:oleObj spid="_x0000_s124955" name="Chart" r:id="rId4" imgW="3543360" imgH="3790890" progId="Excel.Chart.8">
                    <p:embed/>
                  </p:oleObj>
                </mc:Choice>
                <mc:Fallback>
                  <p:oleObj name="Chart" r:id="rId4" imgW="3543360" imgH="3790890" progId="Excel.Char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6" y="636"/>
                          <a:ext cx="3120" cy="3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4933" name="Rectangle 5"/>
            <p:cNvSpPr>
              <a:spLocks noChangeArrowheads="1"/>
            </p:cNvSpPr>
            <p:nvPr/>
          </p:nvSpPr>
          <p:spPr bwMode="auto">
            <a:xfrm>
              <a:off x="2717" y="731"/>
              <a:ext cx="260" cy="31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P</a:t>
              </a:r>
            </a:p>
          </p:txBody>
        </p:sp>
        <p:sp>
          <p:nvSpPr>
            <p:cNvPr id="124934" name="Rectangle 6"/>
            <p:cNvSpPr>
              <a:spLocks noChangeArrowheads="1"/>
            </p:cNvSpPr>
            <p:nvPr/>
          </p:nvSpPr>
          <p:spPr bwMode="auto">
            <a:xfrm>
              <a:off x="5218" y="3279"/>
              <a:ext cx="305" cy="31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Q</a:t>
              </a:r>
            </a:p>
          </p:txBody>
        </p:sp>
      </p:grpSp>
      <p:grpSp>
        <p:nvGrpSpPr>
          <p:cNvPr id="124935" name="Group 7"/>
          <p:cNvGrpSpPr>
            <a:grpSpLocks/>
          </p:cNvGrpSpPr>
          <p:nvPr/>
        </p:nvGrpSpPr>
        <p:grpSpPr bwMode="auto">
          <a:xfrm>
            <a:off x="4586288" y="2178050"/>
            <a:ext cx="4219575" cy="2386013"/>
            <a:chOff x="2889" y="1372"/>
            <a:chExt cx="2658" cy="1503"/>
          </a:xfrm>
        </p:grpSpPr>
        <p:sp>
          <p:nvSpPr>
            <p:cNvPr id="124936" name="Line 8"/>
            <p:cNvSpPr>
              <a:spLocks noChangeShapeType="1"/>
            </p:cNvSpPr>
            <p:nvPr/>
          </p:nvSpPr>
          <p:spPr bwMode="auto">
            <a:xfrm flipV="1">
              <a:off x="2889" y="1614"/>
              <a:ext cx="2401" cy="1261"/>
            </a:xfrm>
            <a:prstGeom prst="line">
              <a:avLst/>
            </a:prstGeom>
            <a:noFill/>
            <a:ln w="4445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4937" name="Rectangle 9"/>
            <p:cNvSpPr>
              <a:spLocks noChangeArrowheads="1"/>
            </p:cNvSpPr>
            <p:nvPr/>
          </p:nvSpPr>
          <p:spPr bwMode="auto">
            <a:xfrm>
              <a:off x="5242" y="1372"/>
              <a:ext cx="305"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S</a:t>
              </a:r>
            </a:p>
          </p:txBody>
        </p:sp>
      </p:grpSp>
      <p:grpSp>
        <p:nvGrpSpPr>
          <p:cNvPr id="124938" name="Group 10"/>
          <p:cNvGrpSpPr>
            <a:grpSpLocks/>
          </p:cNvGrpSpPr>
          <p:nvPr/>
        </p:nvGrpSpPr>
        <p:grpSpPr bwMode="auto">
          <a:xfrm>
            <a:off x="4583113" y="1887538"/>
            <a:ext cx="3438525" cy="3495675"/>
            <a:chOff x="2887" y="1189"/>
            <a:chExt cx="2166" cy="2202"/>
          </a:xfrm>
        </p:grpSpPr>
        <p:sp>
          <p:nvSpPr>
            <p:cNvPr id="124939" name="Line 11"/>
            <p:cNvSpPr>
              <a:spLocks noChangeShapeType="1"/>
            </p:cNvSpPr>
            <p:nvPr/>
          </p:nvSpPr>
          <p:spPr bwMode="auto">
            <a:xfrm>
              <a:off x="2887" y="1189"/>
              <a:ext cx="1901" cy="1990"/>
            </a:xfrm>
            <a:prstGeom prst="line">
              <a:avLst/>
            </a:prstGeom>
            <a:noFill/>
            <a:ln w="4445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4940" name="Rectangle 12"/>
            <p:cNvSpPr>
              <a:spLocks noChangeArrowheads="1"/>
            </p:cNvSpPr>
            <p:nvPr/>
          </p:nvSpPr>
          <p:spPr bwMode="auto">
            <a:xfrm>
              <a:off x="4748" y="3074"/>
              <a:ext cx="305"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D</a:t>
              </a:r>
            </a:p>
          </p:txBody>
        </p:sp>
      </p:grpSp>
      <p:grpSp>
        <p:nvGrpSpPr>
          <p:cNvPr id="124942" name="Group 14"/>
          <p:cNvGrpSpPr>
            <a:grpSpLocks/>
          </p:cNvGrpSpPr>
          <p:nvPr/>
        </p:nvGrpSpPr>
        <p:grpSpPr bwMode="auto">
          <a:xfrm>
            <a:off x="6038850" y="3654425"/>
            <a:ext cx="522288" cy="2498725"/>
            <a:chOff x="3804" y="2302"/>
            <a:chExt cx="329" cy="1574"/>
          </a:xfrm>
        </p:grpSpPr>
        <p:sp>
          <p:nvSpPr>
            <p:cNvPr id="124943" name="Line 15"/>
            <p:cNvSpPr>
              <a:spLocks noChangeShapeType="1"/>
            </p:cNvSpPr>
            <p:nvPr/>
          </p:nvSpPr>
          <p:spPr bwMode="auto">
            <a:xfrm rot="5400000">
              <a:off x="3299" y="2965"/>
              <a:ext cx="1326"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4944" name="Rectangle 16"/>
            <p:cNvSpPr>
              <a:spLocks noChangeArrowheads="1"/>
            </p:cNvSpPr>
            <p:nvPr/>
          </p:nvSpPr>
          <p:spPr bwMode="auto">
            <a:xfrm>
              <a:off x="3804" y="3628"/>
              <a:ext cx="329" cy="248"/>
            </a:xfrm>
            <a:prstGeom prst="rect">
              <a:avLst/>
            </a:prstGeom>
            <a:noFill/>
            <a:ln w="127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sp>
        <p:nvSpPr>
          <p:cNvPr id="201748" name="Rectangle 20"/>
          <p:cNvSpPr>
            <a:spLocks noGrp="1" noChangeArrowheads="1"/>
          </p:cNvSpPr>
          <p:nvPr>
            <p:ph type="body" idx="4294967295"/>
          </p:nvPr>
        </p:nvSpPr>
        <p:spPr>
          <a:xfrm>
            <a:off x="457200" y="1001713"/>
            <a:ext cx="3322638" cy="5216525"/>
          </a:xfrm>
        </p:spPr>
        <p:txBody>
          <a:bodyPr/>
          <a:lstStyle/>
          <a:p>
            <a:pPr marL="0" indent="0">
              <a:spcBef>
                <a:spcPct val="25000"/>
              </a:spcBef>
              <a:buFont typeface="Wingdings" pitchFamily="2" charset="2"/>
              <a:buNone/>
            </a:pPr>
            <a:r>
              <a:rPr lang="en-US" altLang="en-US" sz="2500"/>
              <a:t>At </a:t>
            </a:r>
            <a:r>
              <a:rPr lang="en-US" altLang="en-US" sz="2500" b="1" i="1"/>
              <a:t>Q</a:t>
            </a:r>
            <a:r>
              <a:rPr lang="en-US" altLang="en-US" sz="2500"/>
              <a:t> = 20, </a:t>
            </a:r>
            <a:br>
              <a:rPr lang="en-US" altLang="en-US" sz="2500"/>
            </a:br>
            <a:r>
              <a:rPr lang="en-US" altLang="en-US" sz="2500"/>
              <a:t>cost of producing </a:t>
            </a:r>
            <a:br>
              <a:rPr lang="en-US" altLang="en-US" sz="2500"/>
            </a:br>
            <a:r>
              <a:rPr lang="en-US" altLang="en-US" sz="2500"/>
              <a:t>the marginal unit </a:t>
            </a:r>
            <a:br>
              <a:rPr lang="en-US" altLang="en-US" sz="2500"/>
            </a:br>
            <a:r>
              <a:rPr lang="en-US" altLang="en-US" sz="2500"/>
              <a:t>is $35 </a:t>
            </a:r>
          </a:p>
          <a:p>
            <a:pPr marL="0" indent="0">
              <a:spcBef>
                <a:spcPct val="25000"/>
              </a:spcBef>
              <a:buFont typeface="Wingdings" pitchFamily="2" charset="2"/>
              <a:buNone/>
            </a:pPr>
            <a:r>
              <a:rPr lang="en-US" altLang="en-US" sz="2500"/>
              <a:t>value to consumers </a:t>
            </a:r>
            <a:br>
              <a:rPr lang="en-US" altLang="en-US" sz="2500"/>
            </a:br>
            <a:r>
              <a:rPr lang="en-US" altLang="en-US" sz="2500"/>
              <a:t>of the marginal unit </a:t>
            </a:r>
            <a:br>
              <a:rPr lang="en-US" altLang="en-US" sz="2500"/>
            </a:br>
            <a:r>
              <a:rPr lang="en-US" altLang="en-US" sz="2500"/>
              <a:t>is only $20</a:t>
            </a:r>
          </a:p>
          <a:p>
            <a:pPr marL="0" indent="0">
              <a:spcBef>
                <a:spcPct val="25000"/>
              </a:spcBef>
              <a:buFont typeface="Wingdings" pitchFamily="2" charset="2"/>
              <a:buNone/>
            </a:pPr>
            <a:r>
              <a:rPr lang="en-US" altLang="en-US" sz="2500"/>
              <a:t>Hence, can increase total surplus </a:t>
            </a:r>
            <a:br>
              <a:rPr lang="en-US" altLang="en-US" sz="2500"/>
            </a:br>
            <a:r>
              <a:rPr lang="en-US" altLang="en-US" sz="2500"/>
              <a:t>by reducing </a:t>
            </a:r>
            <a:r>
              <a:rPr lang="en-US" altLang="en-US" sz="2500" b="1" i="1"/>
              <a:t>Q</a:t>
            </a:r>
            <a:r>
              <a:rPr lang="en-US" altLang="en-US" sz="2500"/>
              <a:t>.  </a:t>
            </a:r>
          </a:p>
          <a:p>
            <a:pPr marL="0" indent="0">
              <a:spcBef>
                <a:spcPct val="35000"/>
              </a:spcBef>
              <a:buFont typeface="Wingdings" pitchFamily="2" charset="2"/>
              <a:buNone/>
            </a:pPr>
            <a:r>
              <a:rPr lang="en-US" altLang="en-US" sz="2500" i="1">
                <a:solidFill>
                  <a:srgbClr val="FF0000"/>
                </a:solidFill>
              </a:rPr>
              <a:t>This is true at any </a:t>
            </a:r>
            <a:r>
              <a:rPr lang="en-US" altLang="en-US" sz="2500" b="1" i="1">
                <a:solidFill>
                  <a:srgbClr val="FF0000"/>
                </a:solidFill>
              </a:rPr>
              <a:t>Q</a:t>
            </a:r>
            <a:r>
              <a:rPr lang="en-US" altLang="en-US" sz="2500" i="1">
                <a:solidFill>
                  <a:srgbClr val="FF0000"/>
                </a:solidFill>
              </a:rPr>
              <a:t> greater than 15. </a:t>
            </a:r>
          </a:p>
        </p:txBody>
      </p:sp>
      <p:sp>
        <p:nvSpPr>
          <p:cNvPr id="201749" name="Line 21"/>
          <p:cNvSpPr>
            <a:spLocks noChangeShapeType="1"/>
          </p:cNvSpPr>
          <p:nvPr/>
        </p:nvSpPr>
        <p:spPr bwMode="auto">
          <a:xfrm flipH="1" flipV="1">
            <a:off x="6851650" y="3351213"/>
            <a:ext cx="12700" cy="2098675"/>
          </a:xfrm>
          <a:prstGeom prst="line">
            <a:avLst/>
          </a:prstGeom>
          <a:noFill/>
          <a:ln w="38100">
            <a:solidFill>
              <a:srgbClr val="CC00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1750" name="Line 22"/>
          <p:cNvSpPr>
            <a:spLocks noChangeShapeType="1"/>
          </p:cNvSpPr>
          <p:nvPr/>
        </p:nvSpPr>
        <p:spPr bwMode="auto">
          <a:xfrm flipH="1" flipV="1">
            <a:off x="6878638" y="4279900"/>
            <a:ext cx="7937" cy="1169988"/>
          </a:xfrm>
          <a:prstGeom prst="line">
            <a:avLst/>
          </a:prstGeom>
          <a:noFill/>
          <a:ln w="38100">
            <a:solidFill>
              <a:srgbClr val="00CC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1751" name="Line 23"/>
          <p:cNvSpPr>
            <a:spLocks noChangeShapeType="1"/>
          </p:cNvSpPr>
          <p:nvPr/>
        </p:nvSpPr>
        <p:spPr bwMode="auto">
          <a:xfrm>
            <a:off x="4586288" y="3357563"/>
            <a:ext cx="2257425" cy="0"/>
          </a:xfrm>
          <a:prstGeom prst="line">
            <a:avLst/>
          </a:prstGeom>
          <a:noFill/>
          <a:ln w="12700">
            <a:solidFill>
              <a:srgbClr val="CC0000"/>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201752" name="Line 24"/>
          <p:cNvSpPr>
            <a:spLocks noChangeShapeType="1"/>
          </p:cNvSpPr>
          <p:nvPr/>
        </p:nvSpPr>
        <p:spPr bwMode="auto">
          <a:xfrm>
            <a:off x="4587875" y="4270375"/>
            <a:ext cx="2286000" cy="0"/>
          </a:xfrm>
          <a:prstGeom prst="line">
            <a:avLst/>
          </a:prstGeom>
          <a:noFill/>
          <a:ln w="12700">
            <a:solidFill>
              <a:srgbClr val="00CC00"/>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201753" name="Line 25"/>
          <p:cNvSpPr>
            <a:spLocks noChangeShapeType="1"/>
          </p:cNvSpPr>
          <p:nvPr/>
        </p:nvSpPr>
        <p:spPr bwMode="auto">
          <a:xfrm flipH="1">
            <a:off x="6457950" y="5448300"/>
            <a:ext cx="400050" cy="0"/>
          </a:xfrm>
          <a:prstGeom prst="line">
            <a:avLst/>
          </a:prstGeom>
          <a:noFill/>
          <a:ln w="38100">
            <a:solidFill>
              <a:srgbClr val="0000FF"/>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1748">
                                            <p:txEl>
                                              <p:pRg st="0" end="0"/>
                                            </p:txEl>
                                          </p:spTgt>
                                        </p:tgtEl>
                                        <p:attrNameLst>
                                          <p:attrName>style.visibility</p:attrName>
                                        </p:attrNameLst>
                                      </p:cBhvr>
                                      <p:to>
                                        <p:strVal val="visible"/>
                                      </p:to>
                                    </p:set>
                                    <p:animEffect transition="in" filter="wipe(left)">
                                      <p:cBhvr>
                                        <p:cTn id="7" dur="500"/>
                                        <p:tgtEl>
                                          <p:spTgt spid="201748">
                                            <p:txEl>
                                              <p:pRg st="0" end="0"/>
                                            </p:txEl>
                                          </p:spTgt>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01749"/>
                                        </p:tgtEl>
                                        <p:attrNameLst>
                                          <p:attrName>style.visibility</p:attrName>
                                        </p:attrNameLst>
                                      </p:cBhvr>
                                      <p:to>
                                        <p:strVal val="visible"/>
                                      </p:to>
                                    </p:set>
                                    <p:animEffect transition="in" filter="wipe(down)">
                                      <p:cBhvr>
                                        <p:cTn id="11" dur="500"/>
                                        <p:tgtEl>
                                          <p:spTgt spid="201749"/>
                                        </p:tgtEl>
                                      </p:cBhvr>
                                    </p:animEffect>
                                  </p:childTnLst>
                                </p:cTn>
                              </p:par>
                            </p:childTnLst>
                          </p:cTn>
                        </p:par>
                        <p:par>
                          <p:cTn id="12" fill="hold" nodeType="afterGroup">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201751"/>
                                        </p:tgtEl>
                                        <p:attrNameLst>
                                          <p:attrName>style.visibility</p:attrName>
                                        </p:attrNameLst>
                                      </p:cBhvr>
                                      <p:to>
                                        <p:strVal val="visible"/>
                                      </p:to>
                                    </p:set>
                                    <p:animEffect transition="in" filter="wipe(right)">
                                      <p:cBhvr>
                                        <p:cTn id="15" dur="500"/>
                                        <p:tgtEl>
                                          <p:spTgt spid="20175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01748">
                                            <p:txEl>
                                              <p:pRg st="1" end="1"/>
                                            </p:txEl>
                                          </p:spTgt>
                                        </p:tgtEl>
                                        <p:attrNameLst>
                                          <p:attrName>style.visibility</p:attrName>
                                        </p:attrNameLst>
                                      </p:cBhvr>
                                      <p:to>
                                        <p:strVal val="visible"/>
                                      </p:to>
                                    </p:set>
                                    <p:animEffect transition="in" filter="wipe(left)">
                                      <p:cBhvr>
                                        <p:cTn id="20" dur="500"/>
                                        <p:tgtEl>
                                          <p:spTgt spid="201748">
                                            <p:txEl>
                                              <p:pRg st="1" end="1"/>
                                            </p:txEl>
                                          </p:spTgt>
                                        </p:tgtEl>
                                      </p:cBhvr>
                                    </p:animEffect>
                                  </p:childTnLst>
                                </p:cTn>
                              </p:par>
                            </p:childTnLst>
                          </p:cTn>
                        </p:par>
                        <p:par>
                          <p:cTn id="21" fill="hold" nodeType="afterGroup">
                            <p:stCondLst>
                              <p:cond delay="500"/>
                            </p:stCondLst>
                            <p:childTnLst>
                              <p:par>
                                <p:cTn id="22" presetID="22" presetClass="entr" presetSubtype="4" fill="hold" grpId="0" nodeType="afterEffect">
                                  <p:stCondLst>
                                    <p:cond delay="0"/>
                                  </p:stCondLst>
                                  <p:childTnLst>
                                    <p:set>
                                      <p:cBhvr>
                                        <p:cTn id="23" dur="1" fill="hold">
                                          <p:stCondLst>
                                            <p:cond delay="0"/>
                                          </p:stCondLst>
                                        </p:cTn>
                                        <p:tgtEl>
                                          <p:spTgt spid="201750"/>
                                        </p:tgtEl>
                                        <p:attrNameLst>
                                          <p:attrName>style.visibility</p:attrName>
                                        </p:attrNameLst>
                                      </p:cBhvr>
                                      <p:to>
                                        <p:strVal val="visible"/>
                                      </p:to>
                                    </p:set>
                                    <p:animEffect transition="in" filter="wipe(down)">
                                      <p:cBhvr>
                                        <p:cTn id="24" dur="500"/>
                                        <p:tgtEl>
                                          <p:spTgt spid="201750"/>
                                        </p:tgtEl>
                                      </p:cBhvr>
                                    </p:animEffect>
                                  </p:childTnLst>
                                </p:cTn>
                              </p:par>
                            </p:childTnLst>
                          </p:cTn>
                        </p:par>
                        <p:par>
                          <p:cTn id="25" fill="hold" nodeType="afterGroup">
                            <p:stCondLst>
                              <p:cond delay="1000"/>
                            </p:stCondLst>
                            <p:childTnLst>
                              <p:par>
                                <p:cTn id="26" presetID="22" presetClass="entr" presetSubtype="2" fill="hold" grpId="0" nodeType="afterEffect">
                                  <p:stCondLst>
                                    <p:cond delay="0"/>
                                  </p:stCondLst>
                                  <p:childTnLst>
                                    <p:set>
                                      <p:cBhvr>
                                        <p:cTn id="27" dur="1" fill="hold">
                                          <p:stCondLst>
                                            <p:cond delay="0"/>
                                          </p:stCondLst>
                                        </p:cTn>
                                        <p:tgtEl>
                                          <p:spTgt spid="201752"/>
                                        </p:tgtEl>
                                        <p:attrNameLst>
                                          <p:attrName>style.visibility</p:attrName>
                                        </p:attrNameLst>
                                      </p:cBhvr>
                                      <p:to>
                                        <p:strVal val="visible"/>
                                      </p:to>
                                    </p:set>
                                    <p:animEffect transition="in" filter="wipe(right)">
                                      <p:cBhvr>
                                        <p:cTn id="28" dur="500"/>
                                        <p:tgtEl>
                                          <p:spTgt spid="201752"/>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01748">
                                            <p:txEl>
                                              <p:pRg st="2" end="2"/>
                                            </p:txEl>
                                          </p:spTgt>
                                        </p:tgtEl>
                                        <p:attrNameLst>
                                          <p:attrName>style.visibility</p:attrName>
                                        </p:attrNameLst>
                                      </p:cBhvr>
                                      <p:to>
                                        <p:strVal val="visible"/>
                                      </p:to>
                                    </p:set>
                                    <p:animEffect transition="in" filter="wipe(left)">
                                      <p:cBhvr>
                                        <p:cTn id="33" dur="500"/>
                                        <p:tgtEl>
                                          <p:spTgt spid="201748">
                                            <p:txEl>
                                              <p:pRg st="2" end="2"/>
                                            </p:txEl>
                                          </p:spTgt>
                                        </p:tgtEl>
                                      </p:cBhvr>
                                    </p:animEffect>
                                  </p:childTnLst>
                                </p:cTn>
                              </p:par>
                            </p:childTnLst>
                          </p:cTn>
                        </p:par>
                        <p:par>
                          <p:cTn id="34" fill="hold" nodeType="afterGroup">
                            <p:stCondLst>
                              <p:cond delay="500"/>
                            </p:stCondLst>
                            <p:childTnLst>
                              <p:par>
                                <p:cTn id="35" presetID="22" presetClass="entr" presetSubtype="2" fill="hold" grpId="0" nodeType="afterEffect">
                                  <p:stCondLst>
                                    <p:cond delay="0"/>
                                  </p:stCondLst>
                                  <p:childTnLst>
                                    <p:set>
                                      <p:cBhvr>
                                        <p:cTn id="36" dur="1" fill="hold">
                                          <p:stCondLst>
                                            <p:cond delay="0"/>
                                          </p:stCondLst>
                                        </p:cTn>
                                        <p:tgtEl>
                                          <p:spTgt spid="201753"/>
                                        </p:tgtEl>
                                        <p:attrNameLst>
                                          <p:attrName>style.visibility</p:attrName>
                                        </p:attrNameLst>
                                      </p:cBhvr>
                                      <p:to>
                                        <p:strVal val="visible"/>
                                      </p:to>
                                    </p:set>
                                    <p:animEffect transition="in" filter="wipe(right)">
                                      <p:cBhvr>
                                        <p:cTn id="37" dur="500"/>
                                        <p:tgtEl>
                                          <p:spTgt spid="20175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01748">
                                            <p:txEl>
                                              <p:pRg st="3" end="3"/>
                                            </p:txEl>
                                          </p:spTgt>
                                        </p:tgtEl>
                                        <p:attrNameLst>
                                          <p:attrName>style.visibility</p:attrName>
                                        </p:attrNameLst>
                                      </p:cBhvr>
                                      <p:to>
                                        <p:strVal val="visible"/>
                                      </p:to>
                                    </p:set>
                                    <p:animEffect transition="in" filter="wipe(left)">
                                      <p:cBhvr>
                                        <p:cTn id="42" dur="500"/>
                                        <p:tgtEl>
                                          <p:spTgt spid="20174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48" grpId="0" build="p" bldLvl="5"/>
      <p:bldP spid="201749" grpId="0" animBg="1"/>
      <p:bldP spid="201750" grpId="0" animBg="1"/>
      <p:bldP spid="201751" grpId="0" animBg="1"/>
      <p:bldP spid="201752" grpId="0" animBg="1"/>
      <p:bldP spid="201753"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 name="Footer Placeholder 1"/>
          <p:cNvSpPr>
            <a:spLocks noGrp="1"/>
          </p:cNvSpPr>
          <p:nvPr>
            <p:ph type="ftr" sz="quarter" idx="10"/>
          </p:nvPr>
        </p:nvSpPr>
        <p:spPr/>
        <p:txBody>
          <a:bodyPr/>
          <a:lstStyle/>
          <a:p>
            <a:r>
              <a:rPr lang="en-US" altLang="en-US"/>
              <a:t>CONSUMERS, PRODUCERS, AND THE EFFICIENCY OF MARKETS</a:t>
            </a:r>
          </a:p>
        </p:txBody>
      </p:sp>
      <p:sp>
        <p:nvSpPr>
          <p:cNvPr id="23" name="Slide Number Placeholder 2"/>
          <p:cNvSpPr>
            <a:spLocks noGrp="1"/>
          </p:cNvSpPr>
          <p:nvPr>
            <p:ph type="sldNum" sz="quarter" idx="11"/>
          </p:nvPr>
        </p:nvSpPr>
        <p:spPr/>
        <p:txBody>
          <a:bodyPr/>
          <a:lstStyle/>
          <a:p>
            <a:fld id="{884B151B-351B-4BB2-ACB9-D5110E89EB3C}" type="slidenum">
              <a:rPr lang="en-US" altLang="en-US"/>
              <a:pPr/>
              <a:t>35</a:t>
            </a:fld>
            <a:endParaRPr lang="en-US" altLang="en-US"/>
          </a:p>
        </p:txBody>
      </p:sp>
      <p:sp>
        <p:nvSpPr>
          <p:cNvPr id="126978" name="Rectangle 2"/>
          <p:cNvSpPr>
            <a:spLocks noGrp="1" noChangeArrowheads="1"/>
          </p:cNvSpPr>
          <p:nvPr>
            <p:ph type="title" idx="4294967295"/>
          </p:nvPr>
        </p:nvSpPr>
        <p:spPr>
          <a:xfrm>
            <a:off x="0" y="252413"/>
            <a:ext cx="9144000" cy="649287"/>
          </a:xfrm>
        </p:spPr>
        <p:txBody>
          <a:bodyPr/>
          <a:lstStyle/>
          <a:p>
            <a:r>
              <a:rPr lang="en-US" altLang="en-US" sz="3700"/>
              <a:t>Does Eq’m </a:t>
            </a:r>
            <a:r>
              <a:rPr lang="en-US" altLang="en-US" sz="3700" i="1"/>
              <a:t>Q</a:t>
            </a:r>
            <a:r>
              <a:rPr lang="en-US" altLang="en-US" sz="3700"/>
              <a:t>  Maximize Total Surplus?</a:t>
            </a:r>
          </a:p>
        </p:txBody>
      </p:sp>
      <p:grpSp>
        <p:nvGrpSpPr>
          <p:cNvPr id="126979" name="Group 3"/>
          <p:cNvGrpSpPr>
            <a:grpSpLocks/>
          </p:cNvGrpSpPr>
          <p:nvPr/>
        </p:nvGrpSpPr>
        <p:grpSpPr bwMode="auto">
          <a:xfrm>
            <a:off x="3787775" y="1009650"/>
            <a:ext cx="4979988" cy="5295900"/>
            <a:chOff x="2386" y="636"/>
            <a:chExt cx="3137" cy="3336"/>
          </a:xfrm>
        </p:grpSpPr>
        <p:graphicFrame>
          <p:nvGraphicFramePr>
            <p:cNvPr id="126980" name="Object 4"/>
            <p:cNvGraphicFramePr>
              <a:graphicFrameLocks noChangeAspect="1"/>
            </p:cNvGraphicFramePr>
            <p:nvPr/>
          </p:nvGraphicFramePr>
          <p:xfrm>
            <a:off x="2386" y="636"/>
            <a:ext cx="3120" cy="3336"/>
          </p:xfrm>
          <a:graphic>
            <a:graphicData uri="http://schemas.openxmlformats.org/presentationml/2006/ole">
              <mc:AlternateContent xmlns:mc="http://schemas.openxmlformats.org/markup-compatibility/2006">
                <mc:Choice xmlns:v="urn:schemas-microsoft-com:vml" Requires="v">
                  <p:oleObj spid="_x0000_s127003" name="Chart" r:id="rId4" imgW="3543360" imgH="3790890" progId="Excel.Chart.8">
                    <p:embed/>
                  </p:oleObj>
                </mc:Choice>
                <mc:Fallback>
                  <p:oleObj name="Chart" r:id="rId4" imgW="3543360" imgH="3790890" progId="Excel.Char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6" y="636"/>
                          <a:ext cx="3120" cy="3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6981" name="Rectangle 5"/>
            <p:cNvSpPr>
              <a:spLocks noChangeArrowheads="1"/>
            </p:cNvSpPr>
            <p:nvPr/>
          </p:nvSpPr>
          <p:spPr bwMode="auto">
            <a:xfrm>
              <a:off x="2717" y="731"/>
              <a:ext cx="260" cy="31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P</a:t>
              </a:r>
            </a:p>
          </p:txBody>
        </p:sp>
        <p:sp>
          <p:nvSpPr>
            <p:cNvPr id="126982" name="Rectangle 6"/>
            <p:cNvSpPr>
              <a:spLocks noChangeArrowheads="1"/>
            </p:cNvSpPr>
            <p:nvPr/>
          </p:nvSpPr>
          <p:spPr bwMode="auto">
            <a:xfrm>
              <a:off x="5218" y="3279"/>
              <a:ext cx="305" cy="31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Q</a:t>
              </a:r>
            </a:p>
          </p:txBody>
        </p:sp>
      </p:grpSp>
      <p:grpSp>
        <p:nvGrpSpPr>
          <p:cNvPr id="126983" name="Group 7"/>
          <p:cNvGrpSpPr>
            <a:grpSpLocks/>
          </p:cNvGrpSpPr>
          <p:nvPr/>
        </p:nvGrpSpPr>
        <p:grpSpPr bwMode="auto">
          <a:xfrm>
            <a:off x="4586288" y="2178050"/>
            <a:ext cx="4219575" cy="2386013"/>
            <a:chOff x="2889" y="1372"/>
            <a:chExt cx="2658" cy="1503"/>
          </a:xfrm>
        </p:grpSpPr>
        <p:sp>
          <p:nvSpPr>
            <p:cNvPr id="126984" name="Line 8"/>
            <p:cNvSpPr>
              <a:spLocks noChangeShapeType="1"/>
            </p:cNvSpPr>
            <p:nvPr/>
          </p:nvSpPr>
          <p:spPr bwMode="auto">
            <a:xfrm flipV="1">
              <a:off x="2889" y="1614"/>
              <a:ext cx="2401" cy="1261"/>
            </a:xfrm>
            <a:prstGeom prst="line">
              <a:avLst/>
            </a:prstGeom>
            <a:noFill/>
            <a:ln w="4445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6985" name="Rectangle 9"/>
            <p:cNvSpPr>
              <a:spLocks noChangeArrowheads="1"/>
            </p:cNvSpPr>
            <p:nvPr/>
          </p:nvSpPr>
          <p:spPr bwMode="auto">
            <a:xfrm>
              <a:off x="5242" y="1372"/>
              <a:ext cx="305"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S</a:t>
              </a:r>
            </a:p>
          </p:txBody>
        </p:sp>
      </p:grpSp>
      <p:grpSp>
        <p:nvGrpSpPr>
          <p:cNvPr id="126986" name="Group 10"/>
          <p:cNvGrpSpPr>
            <a:grpSpLocks/>
          </p:cNvGrpSpPr>
          <p:nvPr/>
        </p:nvGrpSpPr>
        <p:grpSpPr bwMode="auto">
          <a:xfrm>
            <a:off x="4583113" y="1887538"/>
            <a:ext cx="3438525" cy="3495675"/>
            <a:chOff x="2887" y="1189"/>
            <a:chExt cx="2166" cy="2202"/>
          </a:xfrm>
        </p:grpSpPr>
        <p:sp>
          <p:nvSpPr>
            <p:cNvPr id="126987" name="Line 11"/>
            <p:cNvSpPr>
              <a:spLocks noChangeShapeType="1"/>
            </p:cNvSpPr>
            <p:nvPr/>
          </p:nvSpPr>
          <p:spPr bwMode="auto">
            <a:xfrm>
              <a:off x="2887" y="1189"/>
              <a:ext cx="1901" cy="1990"/>
            </a:xfrm>
            <a:prstGeom prst="line">
              <a:avLst/>
            </a:prstGeom>
            <a:noFill/>
            <a:ln w="4445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6988" name="Rectangle 12"/>
            <p:cNvSpPr>
              <a:spLocks noChangeArrowheads="1"/>
            </p:cNvSpPr>
            <p:nvPr/>
          </p:nvSpPr>
          <p:spPr bwMode="auto">
            <a:xfrm>
              <a:off x="4748" y="3074"/>
              <a:ext cx="305"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D</a:t>
              </a:r>
            </a:p>
          </p:txBody>
        </p:sp>
      </p:grpSp>
      <p:grpSp>
        <p:nvGrpSpPr>
          <p:cNvPr id="126990" name="Group 14"/>
          <p:cNvGrpSpPr>
            <a:grpSpLocks/>
          </p:cNvGrpSpPr>
          <p:nvPr/>
        </p:nvGrpSpPr>
        <p:grpSpPr bwMode="auto">
          <a:xfrm>
            <a:off x="6038850" y="3654425"/>
            <a:ext cx="522288" cy="2498725"/>
            <a:chOff x="3804" y="2302"/>
            <a:chExt cx="329" cy="1574"/>
          </a:xfrm>
        </p:grpSpPr>
        <p:sp>
          <p:nvSpPr>
            <p:cNvPr id="126991" name="Line 15"/>
            <p:cNvSpPr>
              <a:spLocks noChangeShapeType="1"/>
            </p:cNvSpPr>
            <p:nvPr/>
          </p:nvSpPr>
          <p:spPr bwMode="auto">
            <a:xfrm rot="5400000">
              <a:off x="3299" y="2965"/>
              <a:ext cx="1326"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6992" name="Rectangle 16"/>
            <p:cNvSpPr>
              <a:spLocks noChangeArrowheads="1"/>
            </p:cNvSpPr>
            <p:nvPr/>
          </p:nvSpPr>
          <p:spPr bwMode="auto">
            <a:xfrm>
              <a:off x="3804" y="3628"/>
              <a:ext cx="329" cy="248"/>
            </a:xfrm>
            <a:prstGeom prst="rect">
              <a:avLst/>
            </a:prstGeom>
            <a:noFill/>
            <a:ln w="127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sp>
        <p:nvSpPr>
          <p:cNvPr id="202772" name="Rectangle 20"/>
          <p:cNvSpPr>
            <a:spLocks noGrp="1" noChangeArrowheads="1"/>
          </p:cNvSpPr>
          <p:nvPr>
            <p:ph type="body" idx="4294967295"/>
          </p:nvPr>
        </p:nvSpPr>
        <p:spPr>
          <a:xfrm>
            <a:off x="457200" y="1001713"/>
            <a:ext cx="3322638" cy="5216525"/>
          </a:xfrm>
        </p:spPr>
        <p:txBody>
          <a:bodyPr/>
          <a:lstStyle/>
          <a:p>
            <a:pPr marL="0" indent="0">
              <a:spcBef>
                <a:spcPct val="25000"/>
              </a:spcBef>
              <a:buFont typeface="Wingdings" pitchFamily="2" charset="2"/>
              <a:buNone/>
            </a:pPr>
            <a:r>
              <a:rPr lang="en-US" altLang="en-US" sz="2500"/>
              <a:t>At </a:t>
            </a:r>
            <a:r>
              <a:rPr lang="en-US" altLang="en-US" sz="2500" b="1" i="1"/>
              <a:t>Q</a:t>
            </a:r>
            <a:r>
              <a:rPr lang="en-US" altLang="en-US" sz="2500"/>
              <a:t> = 10, </a:t>
            </a:r>
            <a:br>
              <a:rPr lang="en-US" altLang="en-US" sz="2500"/>
            </a:br>
            <a:r>
              <a:rPr lang="en-US" altLang="en-US" sz="2500"/>
              <a:t>cost of producing </a:t>
            </a:r>
            <a:br>
              <a:rPr lang="en-US" altLang="en-US" sz="2500"/>
            </a:br>
            <a:r>
              <a:rPr lang="en-US" altLang="en-US" sz="2500"/>
              <a:t>the marginal unit </a:t>
            </a:r>
            <a:br>
              <a:rPr lang="en-US" altLang="en-US" sz="2500"/>
            </a:br>
            <a:r>
              <a:rPr lang="en-US" altLang="en-US" sz="2500"/>
              <a:t>is $25 </a:t>
            </a:r>
          </a:p>
          <a:p>
            <a:pPr marL="0" indent="0">
              <a:spcBef>
                <a:spcPct val="25000"/>
              </a:spcBef>
              <a:buFont typeface="Wingdings" pitchFamily="2" charset="2"/>
              <a:buNone/>
            </a:pPr>
            <a:r>
              <a:rPr lang="en-US" altLang="en-US" sz="2500"/>
              <a:t>value to consumers </a:t>
            </a:r>
            <a:br>
              <a:rPr lang="en-US" altLang="en-US" sz="2500"/>
            </a:br>
            <a:r>
              <a:rPr lang="en-US" altLang="en-US" sz="2500"/>
              <a:t>of the marginal unit </a:t>
            </a:r>
            <a:br>
              <a:rPr lang="en-US" altLang="en-US" sz="2500"/>
            </a:br>
            <a:r>
              <a:rPr lang="en-US" altLang="en-US" sz="2500"/>
              <a:t>is $40</a:t>
            </a:r>
          </a:p>
          <a:p>
            <a:pPr marL="0" indent="0">
              <a:spcBef>
                <a:spcPct val="25000"/>
              </a:spcBef>
              <a:buFont typeface="Wingdings" pitchFamily="2" charset="2"/>
              <a:buNone/>
            </a:pPr>
            <a:r>
              <a:rPr lang="en-US" altLang="en-US" sz="2500"/>
              <a:t>Hence, can increase total surplus </a:t>
            </a:r>
            <a:br>
              <a:rPr lang="en-US" altLang="en-US" sz="2500"/>
            </a:br>
            <a:r>
              <a:rPr lang="en-US" altLang="en-US" sz="2500"/>
              <a:t>by increasing </a:t>
            </a:r>
            <a:r>
              <a:rPr lang="en-US" altLang="en-US" sz="2500" b="1" i="1"/>
              <a:t>Q</a:t>
            </a:r>
            <a:r>
              <a:rPr lang="en-US" altLang="en-US" sz="2500"/>
              <a:t>.  </a:t>
            </a:r>
          </a:p>
          <a:p>
            <a:pPr marL="0" indent="0">
              <a:spcBef>
                <a:spcPct val="35000"/>
              </a:spcBef>
              <a:buFont typeface="Wingdings" pitchFamily="2" charset="2"/>
              <a:buNone/>
            </a:pPr>
            <a:r>
              <a:rPr lang="en-US" altLang="en-US" sz="2500" i="1">
                <a:solidFill>
                  <a:srgbClr val="FF0000"/>
                </a:solidFill>
              </a:rPr>
              <a:t>This is true at any </a:t>
            </a:r>
            <a:r>
              <a:rPr lang="en-US" altLang="en-US" sz="2500" b="1" i="1">
                <a:solidFill>
                  <a:srgbClr val="FF0000"/>
                </a:solidFill>
              </a:rPr>
              <a:t>Q</a:t>
            </a:r>
            <a:r>
              <a:rPr lang="en-US" altLang="en-US" sz="2500" i="1">
                <a:solidFill>
                  <a:srgbClr val="FF0000"/>
                </a:solidFill>
              </a:rPr>
              <a:t> less than 15. </a:t>
            </a:r>
          </a:p>
        </p:txBody>
      </p:sp>
      <p:sp>
        <p:nvSpPr>
          <p:cNvPr id="202773" name="Line 21"/>
          <p:cNvSpPr>
            <a:spLocks noChangeShapeType="1"/>
          </p:cNvSpPr>
          <p:nvPr/>
        </p:nvSpPr>
        <p:spPr bwMode="auto">
          <a:xfrm flipH="1" flipV="1">
            <a:off x="5702300" y="3970338"/>
            <a:ext cx="12700" cy="1479550"/>
          </a:xfrm>
          <a:prstGeom prst="line">
            <a:avLst/>
          </a:prstGeom>
          <a:noFill/>
          <a:ln w="38100">
            <a:solidFill>
              <a:srgbClr val="CC00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2774" name="Line 22"/>
          <p:cNvSpPr>
            <a:spLocks noChangeShapeType="1"/>
          </p:cNvSpPr>
          <p:nvPr/>
        </p:nvSpPr>
        <p:spPr bwMode="auto">
          <a:xfrm flipH="1" flipV="1">
            <a:off x="5715000" y="3065463"/>
            <a:ext cx="22225" cy="2384425"/>
          </a:xfrm>
          <a:prstGeom prst="line">
            <a:avLst/>
          </a:prstGeom>
          <a:noFill/>
          <a:ln w="38100">
            <a:solidFill>
              <a:srgbClr val="00CC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2777" name="Line 25"/>
          <p:cNvSpPr>
            <a:spLocks noChangeShapeType="1"/>
          </p:cNvSpPr>
          <p:nvPr/>
        </p:nvSpPr>
        <p:spPr bwMode="auto">
          <a:xfrm rot="10800000" flipH="1">
            <a:off x="5713413" y="5448300"/>
            <a:ext cx="400050" cy="0"/>
          </a:xfrm>
          <a:prstGeom prst="line">
            <a:avLst/>
          </a:prstGeom>
          <a:noFill/>
          <a:ln w="38100">
            <a:solidFill>
              <a:srgbClr val="0000FF"/>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2778" name="Line 26"/>
          <p:cNvSpPr>
            <a:spLocks noChangeShapeType="1"/>
          </p:cNvSpPr>
          <p:nvPr/>
        </p:nvSpPr>
        <p:spPr bwMode="auto">
          <a:xfrm>
            <a:off x="4586288" y="3071813"/>
            <a:ext cx="1128712" cy="0"/>
          </a:xfrm>
          <a:prstGeom prst="line">
            <a:avLst/>
          </a:prstGeom>
          <a:noFill/>
          <a:ln w="12700">
            <a:solidFill>
              <a:srgbClr val="00CC00"/>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
        <p:nvSpPr>
          <p:cNvPr id="202779" name="Line 27"/>
          <p:cNvSpPr>
            <a:spLocks noChangeShapeType="1"/>
          </p:cNvSpPr>
          <p:nvPr/>
        </p:nvSpPr>
        <p:spPr bwMode="auto">
          <a:xfrm>
            <a:off x="4587875" y="3973513"/>
            <a:ext cx="1128713" cy="0"/>
          </a:xfrm>
          <a:prstGeom prst="line">
            <a:avLst/>
          </a:prstGeom>
          <a:noFill/>
          <a:ln w="12700">
            <a:solidFill>
              <a:srgbClr val="CC0000"/>
            </a:solidFill>
            <a:prstDash val="lgDash"/>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2772">
                                            <p:txEl>
                                              <p:pRg st="0" end="0"/>
                                            </p:txEl>
                                          </p:spTgt>
                                        </p:tgtEl>
                                        <p:attrNameLst>
                                          <p:attrName>style.visibility</p:attrName>
                                        </p:attrNameLst>
                                      </p:cBhvr>
                                      <p:to>
                                        <p:strVal val="visible"/>
                                      </p:to>
                                    </p:set>
                                    <p:animEffect transition="in" filter="wipe(left)">
                                      <p:cBhvr>
                                        <p:cTn id="7" dur="500"/>
                                        <p:tgtEl>
                                          <p:spTgt spid="202772">
                                            <p:txEl>
                                              <p:pRg st="0" end="0"/>
                                            </p:txEl>
                                          </p:spTgt>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02773"/>
                                        </p:tgtEl>
                                        <p:attrNameLst>
                                          <p:attrName>style.visibility</p:attrName>
                                        </p:attrNameLst>
                                      </p:cBhvr>
                                      <p:to>
                                        <p:strVal val="visible"/>
                                      </p:to>
                                    </p:set>
                                    <p:animEffect transition="in" filter="wipe(down)">
                                      <p:cBhvr>
                                        <p:cTn id="11" dur="500"/>
                                        <p:tgtEl>
                                          <p:spTgt spid="202773"/>
                                        </p:tgtEl>
                                      </p:cBhvr>
                                    </p:animEffect>
                                  </p:childTnLst>
                                </p:cTn>
                              </p:par>
                            </p:childTnLst>
                          </p:cTn>
                        </p:par>
                        <p:par>
                          <p:cTn id="12" fill="hold" nodeType="afterGroup">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202779"/>
                                        </p:tgtEl>
                                        <p:attrNameLst>
                                          <p:attrName>style.visibility</p:attrName>
                                        </p:attrNameLst>
                                      </p:cBhvr>
                                      <p:to>
                                        <p:strVal val="visible"/>
                                      </p:to>
                                    </p:set>
                                    <p:animEffect transition="in" filter="wipe(right)">
                                      <p:cBhvr>
                                        <p:cTn id="15" dur="500"/>
                                        <p:tgtEl>
                                          <p:spTgt spid="20277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02772">
                                            <p:txEl>
                                              <p:pRg st="1" end="1"/>
                                            </p:txEl>
                                          </p:spTgt>
                                        </p:tgtEl>
                                        <p:attrNameLst>
                                          <p:attrName>style.visibility</p:attrName>
                                        </p:attrNameLst>
                                      </p:cBhvr>
                                      <p:to>
                                        <p:strVal val="visible"/>
                                      </p:to>
                                    </p:set>
                                    <p:animEffect transition="in" filter="wipe(left)">
                                      <p:cBhvr>
                                        <p:cTn id="20" dur="500"/>
                                        <p:tgtEl>
                                          <p:spTgt spid="202772">
                                            <p:txEl>
                                              <p:pRg st="1" end="1"/>
                                            </p:txEl>
                                          </p:spTgt>
                                        </p:tgtEl>
                                      </p:cBhvr>
                                    </p:animEffect>
                                  </p:childTnLst>
                                </p:cTn>
                              </p:par>
                            </p:childTnLst>
                          </p:cTn>
                        </p:par>
                        <p:par>
                          <p:cTn id="21" fill="hold" nodeType="afterGroup">
                            <p:stCondLst>
                              <p:cond delay="500"/>
                            </p:stCondLst>
                            <p:childTnLst>
                              <p:par>
                                <p:cTn id="22" presetID="22" presetClass="entr" presetSubtype="4" fill="hold" grpId="0" nodeType="afterEffect">
                                  <p:stCondLst>
                                    <p:cond delay="0"/>
                                  </p:stCondLst>
                                  <p:childTnLst>
                                    <p:set>
                                      <p:cBhvr>
                                        <p:cTn id="23" dur="1" fill="hold">
                                          <p:stCondLst>
                                            <p:cond delay="0"/>
                                          </p:stCondLst>
                                        </p:cTn>
                                        <p:tgtEl>
                                          <p:spTgt spid="202774"/>
                                        </p:tgtEl>
                                        <p:attrNameLst>
                                          <p:attrName>style.visibility</p:attrName>
                                        </p:attrNameLst>
                                      </p:cBhvr>
                                      <p:to>
                                        <p:strVal val="visible"/>
                                      </p:to>
                                    </p:set>
                                    <p:animEffect transition="in" filter="wipe(down)">
                                      <p:cBhvr>
                                        <p:cTn id="24" dur="500"/>
                                        <p:tgtEl>
                                          <p:spTgt spid="202774"/>
                                        </p:tgtEl>
                                      </p:cBhvr>
                                    </p:animEffect>
                                  </p:childTnLst>
                                </p:cTn>
                              </p:par>
                            </p:childTnLst>
                          </p:cTn>
                        </p:par>
                        <p:par>
                          <p:cTn id="25" fill="hold" nodeType="afterGroup">
                            <p:stCondLst>
                              <p:cond delay="1000"/>
                            </p:stCondLst>
                            <p:childTnLst>
                              <p:par>
                                <p:cTn id="26" presetID="22" presetClass="entr" presetSubtype="2" fill="hold" grpId="0" nodeType="afterEffect">
                                  <p:stCondLst>
                                    <p:cond delay="0"/>
                                  </p:stCondLst>
                                  <p:childTnLst>
                                    <p:set>
                                      <p:cBhvr>
                                        <p:cTn id="27" dur="1" fill="hold">
                                          <p:stCondLst>
                                            <p:cond delay="0"/>
                                          </p:stCondLst>
                                        </p:cTn>
                                        <p:tgtEl>
                                          <p:spTgt spid="202778"/>
                                        </p:tgtEl>
                                        <p:attrNameLst>
                                          <p:attrName>style.visibility</p:attrName>
                                        </p:attrNameLst>
                                      </p:cBhvr>
                                      <p:to>
                                        <p:strVal val="visible"/>
                                      </p:to>
                                    </p:set>
                                    <p:animEffect transition="in" filter="wipe(right)">
                                      <p:cBhvr>
                                        <p:cTn id="28" dur="500"/>
                                        <p:tgtEl>
                                          <p:spTgt spid="20277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02772">
                                            <p:txEl>
                                              <p:pRg st="2" end="2"/>
                                            </p:txEl>
                                          </p:spTgt>
                                        </p:tgtEl>
                                        <p:attrNameLst>
                                          <p:attrName>style.visibility</p:attrName>
                                        </p:attrNameLst>
                                      </p:cBhvr>
                                      <p:to>
                                        <p:strVal val="visible"/>
                                      </p:to>
                                    </p:set>
                                    <p:animEffect transition="in" filter="wipe(left)">
                                      <p:cBhvr>
                                        <p:cTn id="33" dur="500"/>
                                        <p:tgtEl>
                                          <p:spTgt spid="202772">
                                            <p:txEl>
                                              <p:pRg st="2" end="2"/>
                                            </p:txEl>
                                          </p:spTgt>
                                        </p:tgtEl>
                                      </p:cBhvr>
                                    </p:animEffect>
                                  </p:childTnLst>
                                </p:cTn>
                              </p:par>
                            </p:childTnLst>
                          </p:cTn>
                        </p:par>
                        <p:par>
                          <p:cTn id="34" fill="hold" nodeType="afterGroup">
                            <p:stCondLst>
                              <p:cond delay="500"/>
                            </p:stCondLst>
                            <p:childTnLst>
                              <p:par>
                                <p:cTn id="35" presetID="22" presetClass="entr" presetSubtype="8" fill="hold" grpId="0" nodeType="afterEffect">
                                  <p:stCondLst>
                                    <p:cond delay="0"/>
                                  </p:stCondLst>
                                  <p:childTnLst>
                                    <p:set>
                                      <p:cBhvr>
                                        <p:cTn id="36" dur="1" fill="hold">
                                          <p:stCondLst>
                                            <p:cond delay="0"/>
                                          </p:stCondLst>
                                        </p:cTn>
                                        <p:tgtEl>
                                          <p:spTgt spid="202777"/>
                                        </p:tgtEl>
                                        <p:attrNameLst>
                                          <p:attrName>style.visibility</p:attrName>
                                        </p:attrNameLst>
                                      </p:cBhvr>
                                      <p:to>
                                        <p:strVal val="visible"/>
                                      </p:to>
                                    </p:set>
                                    <p:animEffect transition="in" filter="wipe(left)">
                                      <p:cBhvr>
                                        <p:cTn id="37" dur="500"/>
                                        <p:tgtEl>
                                          <p:spTgt spid="20277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02772">
                                            <p:txEl>
                                              <p:pRg st="3" end="3"/>
                                            </p:txEl>
                                          </p:spTgt>
                                        </p:tgtEl>
                                        <p:attrNameLst>
                                          <p:attrName>style.visibility</p:attrName>
                                        </p:attrNameLst>
                                      </p:cBhvr>
                                      <p:to>
                                        <p:strVal val="visible"/>
                                      </p:to>
                                    </p:set>
                                    <p:animEffect transition="in" filter="wipe(left)">
                                      <p:cBhvr>
                                        <p:cTn id="42" dur="500"/>
                                        <p:tgtEl>
                                          <p:spTgt spid="20277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72" grpId="0" build="p" bldLvl="5"/>
      <p:bldP spid="202773" grpId="0" animBg="1"/>
      <p:bldP spid="202774" grpId="0" animBg="1"/>
      <p:bldP spid="202777" grpId="0" animBg="1"/>
      <p:bldP spid="202778" grpId="0" animBg="1"/>
      <p:bldP spid="202779"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 name="Footer Placeholder 1"/>
          <p:cNvSpPr>
            <a:spLocks noGrp="1"/>
          </p:cNvSpPr>
          <p:nvPr>
            <p:ph type="ftr" sz="quarter" idx="10"/>
          </p:nvPr>
        </p:nvSpPr>
        <p:spPr/>
        <p:txBody>
          <a:bodyPr/>
          <a:lstStyle/>
          <a:p>
            <a:r>
              <a:rPr lang="en-US" altLang="en-US"/>
              <a:t>CONSUMERS, PRODUCERS, AND THE EFFICIENCY OF MARKETS</a:t>
            </a:r>
          </a:p>
        </p:txBody>
      </p:sp>
      <p:sp>
        <p:nvSpPr>
          <p:cNvPr id="18" name="Slide Number Placeholder 2"/>
          <p:cNvSpPr>
            <a:spLocks noGrp="1"/>
          </p:cNvSpPr>
          <p:nvPr>
            <p:ph type="sldNum" sz="quarter" idx="11"/>
          </p:nvPr>
        </p:nvSpPr>
        <p:spPr/>
        <p:txBody>
          <a:bodyPr/>
          <a:lstStyle/>
          <a:p>
            <a:fld id="{C0761490-E80C-4766-B47A-7AFAD133BA2A}" type="slidenum">
              <a:rPr lang="en-US" altLang="en-US"/>
              <a:pPr/>
              <a:t>36</a:t>
            </a:fld>
            <a:endParaRPr lang="en-US" altLang="en-US"/>
          </a:p>
        </p:txBody>
      </p:sp>
      <p:sp>
        <p:nvSpPr>
          <p:cNvPr id="182274" name="Rectangle 2"/>
          <p:cNvSpPr>
            <a:spLocks noGrp="1" noChangeArrowheads="1"/>
          </p:cNvSpPr>
          <p:nvPr>
            <p:ph type="title" idx="4294967295"/>
          </p:nvPr>
        </p:nvSpPr>
        <p:spPr>
          <a:xfrm>
            <a:off x="0" y="252413"/>
            <a:ext cx="9144000" cy="649287"/>
          </a:xfrm>
        </p:spPr>
        <p:txBody>
          <a:bodyPr/>
          <a:lstStyle/>
          <a:p>
            <a:r>
              <a:rPr lang="en-US" altLang="en-US" sz="3700"/>
              <a:t>Does Eq’m </a:t>
            </a:r>
            <a:r>
              <a:rPr lang="en-US" altLang="en-US" sz="3700" i="1"/>
              <a:t>Q</a:t>
            </a:r>
            <a:r>
              <a:rPr lang="en-US" altLang="en-US" sz="3700"/>
              <a:t>  Maximize Total Surplus?</a:t>
            </a:r>
          </a:p>
        </p:txBody>
      </p:sp>
      <p:grpSp>
        <p:nvGrpSpPr>
          <p:cNvPr id="182275" name="Group 3"/>
          <p:cNvGrpSpPr>
            <a:grpSpLocks/>
          </p:cNvGrpSpPr>
          <p:nvPr/>
        </p:nvGrpSpPr>
        <p:grpSpPr bwMode="auto">
          <a:xfrm>
            <a:off x="3787775" y="1009650"/>
            <a:ext cx="4979988" cy="5295900"/>
            <a:chOff x="2386" y="636"/>
            <a:chExt cx="3137" cy="3336"/>
          </a:xfrm>
        </p:grpSpPr>
        <p:graphicFrame>
          <p:nvGraphicFramePr>
            <p:cNvPr id="182276" name="Object 4"/>
            <p:cNvGraphicFramePr>
              <a:graphicFrameLocks noChangeAspect="1"/>
            </p:cNvGraphicFramePr>
            <p:nvPr/>
          </p:nvGraphicFramePr>
          <p:xfrm>
            <a:off x="2386" y="636"/>
            <a:ext cx="3120" cy="3336"/>
          </p:xfrm>
          <a:graphic>
            <a:graphicData uri="http://schemas.openxmlformats.org/presentationml/2006/ole">
              <mc:AlternateContent xmlns:mc="http://schemas.openxmlformats.org/markup-compatibility/2006">
                <mc:Choice xmlns:v="urn:schemas-microsoft-com:vml" Requires="v">
                  <p:oleObj spid="_x0000_s182295" name="Chart" r:id="rId4" imgW="3543360" imgH="3790890" progId="Excel.Chart.8">
                    <p:embed/>
                  </p:oleObj>
                </mc:Choice>
                <mc:Fallback>
                  <p:oleObj name="Chart" r:id="rId4" imgW="3543360" imgH="3790890" progId="Excel.Char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6" y="636"/>
                          <a:ext cx="3120" cy="3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2277" name="Rectangle 5"/>
            <p:cNvSpPr>
              <a:spLocks noChangeArrowheads="1"/>
            </p:cNvSpPr>
            <p:nvPr/>
          </p:nvSpPr>
          <p:spPr bwMode="auto">
            <a:xfrm>
              <a:off x="2717" y="731"/>
              <a:ext cx="260" cy="31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P</a:t>
              </a:r>
            </a:p>
          </p:txBody>
        </p:sp>
        <p:sp>
          <p:nvSpPr>
            <p:cNvPr id="182278" name="Rectangle 6"/>
            <p:cNvSpPr>
              <a:spLocks noChangeArrowheads="1"/>
            </p:cNvSpPr>
            <p:nvPr/>
          </p:nvSpPr>
          <p:spPr bwMode="auto">
            <a:xfrm>
              <a:off x="5218" y="3279"/>
              <a:ext cx="305" cy="31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Q</a:t>
              </a:r>
            </a:p>
          </p:txBody>
        </p:sp>
      </p:grpSp>
      <p:grpSp>
        <p:nvGrpSpPr>
          <p:cNvPr id="182279" name="Group 7"/>
          <p:cNvGrpSpPr>
            <a:grpSpLocks/>
          </p:cNvGrpSpPr>
          <p:nvPr/>
        </p:nvGrpSpPr>
        <p:grpSpPr bwMode="auto">
          <a:xfrm>
            <a:off x="4586288" y="2178050"/>
            <a:ext cx="4219575" cy="2386013"/>
            <a:chOff x="2889" y="1372"/>
            <a:chExt cx="2658" cy="1503"/>
          </a:xfrm>
        </p:grpSpPr>
        <p:sp>
          <p:nvSpPr>
            <p:cNvPr id="182280" name="Line 8"/>
            <p:cNvSpPr>
              <a:spLocks noChangeShapeType="1"/>
            </p:cNvSpPr>
            <p:nvPr/>
          </p:nvSpPr>
          <p:spPr bwMode="auto">
            <a:xfrm flipV="1">
              <a:off x="2889" y="1614"/>
              <a:ext cx="2401" cy="1261"/>
            </a:xfrm>
            <a:prstGeom prst="line">
              <a:avLst/>
            </a:prstGeom>
            <a:noFill/>
            <a:ln w="4445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281" name="Rectangle 9"/>
            <p:cNvSpPr>
              <a:spLocks noChangeArrowheads="1"/>
            </p:cNvSpPr>
            <p:nvPr/>
          </p:nvSpPr>
          <p:spPr bwMode="auto">
            <a:xfrm>
              <a:off x="5242" y="1372"/>
              <a:ext cx="305"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S</a:t>
              </a:r>
            </a:p>
          </p:txBody>
        </p:sp>
      </p:grpSp>
      <p:grpSp>
        <p:nvGrpSpPr>
          <p:cNvPr id="182282" name="Group 10"/>
          <p:cNvGrpSpPr>
            <a:grpSpLocks/>
          </p:cNvGrpSpPr>
          <p:nvPr/>
        </p:nvGrpSpPr>
        <p:grpSpPr bwMode="auto">
          <a:xfrm>
            <a:off x="4583113" y="1887538"/>
            <a:ext cx="3438525" cy="3495675"/>
            <a:chOff x="2887" y="1189"/>
            <a:chExt cx="2166" cy="2202"/>
          </a:xfrm>
        </p:grpSpPr>
        <p:sp>
          <p:nvSpPr>
            <p:cNvPr id="182283" name="Line 11"/>
            <p:cNvSpPr>
              <a:spLocks noChangeShapeType="1"/>
            </p:cNvSpPr>
            <p:nvPr/>
          </p:nvSpPr>
          <p:spPr bwMode="auto">
            <a:xfrm>
              <a:off x="2887" y="1189"/>
              <a:ext cx="1901" cy="1990"/>
            </a:xfrm>
            <a:prstGeom prst="line">
              <a:avLst/>
            </a:prstGeom>
            <a:noFill/>
            <a:ln w="4445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284" name="Rectangle 12"/>
            <p:cNvSpPr>
              <a:spLocks noChangeArrowheads="1"/>
            </p:cNvSpPr>
            <p:nvPr/>
          </p:nvSpPr>
          <p:spPr bwMode="auto">
            <a:xfrm>
              <a:off x="4748" y="3074"/>
              <a:ext cx="305"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ltLang="en-US" sz="2700" b="1" i="1">
                  <a:cs typeface="Arial" charset="0"/>
                </a:rPr>
                <a:t>D</a:t>
              </a:r>
            </a:p>
          </p:txBody>
        </p:sp>
      </p:grpSp>
      <p:grpSp>
        <p:nvGrpSpPr>
          <p:cNvPr id="182285" name="Group 14"/>
          <p:cNvGrpSpPr>
            <a:grpSpLocks/>
          </p:cNvGrpSpPr>
          <p:nvPr/>
        </p:nvGrpSpPr>
        <p:grpSpPr bwMode="auto">
          <a:xfrm>
            <a:off x="6038850" y="3654425"/>
            <a:ext cx="522288" cy="2498725"/>
            <a:chOff x="3804" y="2302"/>
            <a:chExt cx="329" cy="1574"/>
          </a:xfrm>
        </p:grpSpPr>
        <p:sp>
          <p:nvSpPr>
            <p:cNvPr id="182286" name="Line 15"/>
            <p:cNvSpPr>
              <a:spLocks noChangeShapeType="1"/>
            </p:cNvSpPr>
            <p:nvPr/>
          </p:nvSpPr>
          <p:spPr bwMode="auto">
            <a:xfrm rot="5400000">
              <a:off x="3299" y="2965"/>
              <a:ext cx="1326" cy="0"/>
            </a:xfrm>
            <a:prstGeom prst="line">
              <a:avLst/>
            </a:prstGeom>
            <a:noFill/>
            <a:ln w="127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2287" name="Rectangle 16"/>
            <p:cNvSpPr>
              <a:spLocks noChangeArrowheads="1"/>
            </p:cNvSpPr>
            <p:nvPr/>
          </p:nvSpPr>
          <p:spPr bwMode="auto">
            <a:xfrm>
              <a:off x="3804" y="3628"/>
              <a:ext cx="329" cy="248"/>
            </a:xfrm>
            <a:prstGeom prst="rect">
              <a:avLst/>
            </a:prstGeom>
            <a:noFill/>
            <a:ln w="127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sp>
        <p:nvSpPr>
          <p:cNvPr id="202772" name="Rectangle 20"/>
          <p:cNvSpPr>
            <a:spLocks noGrp="1" noChangeArrowheads="1"/>
          </p:cNvSpPr>
          <p:nvPr>
            <p:ph type="body" idx="4294967295"/>
          </p:nvPr>
        </p:nvSpPr>
        <p:spPr>
          <a:xfrm>
            <a:off x="557213" y="1187450"/>
            <a:ext cx="2994025" cy="4945063"/>
          </a:xfrm>
        </p:spPr>
        <p:txBody>
          <a:bodyPr/>
          <a:lstStyle/>
          <a:p>
            <a:pPr marL="0" indent="0">
              <a:spcBef>
                <a:spcPct val="25000"/>
              </a:spcBef>
              <a:buFont typeface="Wingdings" pitchFamily="2" charset="2"/>
              <a:buNone/>
            </a:pPr>
            <a:r>
              <a:rPr lang="en-US" altLang="en-US" sz="2700" b="1" i="1">
                <a:solidFill>
                  <a:srgbClr val="FF0000"/>
                </a:solidFill>
              </a:rPr>
              <a:t>The market </a:t>
            </a:r>
            <a:br>
              <a:rPr lang="en-US" altLang="en-US" sz="2700" b="1" i="1">
                <a:solidFill>
                  <a:srgbClr val="FF0000"/>
                </a:solidFill>
              </a:rPr>
            </a:br>
            <a:r>
              <a:rPr lang="en-US" altLang="en-US" sz="2700" b="1" i="1">
                <a:solidFill>
                  <a:srgbClr val="FF0000"/>
                </a:solidFill>
              </a:rPr>
              <a:t>eq’m quantity maximizes </a:t>
            </a:r>
            <a:br>
              <a:rPr lang="en-US" altLang="en-US" sz="2700" b="1" i="1">
                <a:solidFill>
                  <a:srgbClr val="FF0000"/>
                </a:solidFill>
              </a:rPr>
            </a:br>
            <a:r>
              <a:rPr lang="en-US" altLang="en-US" sz="2700" b="1" i="1">
                <a:solidFill>
                  <a:srgbClr val="FF0000"/>
                </a:solidFill>
              </a:rPr>
              <a:t>total surplus:</a:t>
            </a:r>
            <a:br>
              <a:rPr lang="en-US" altLang="en-US" sz="2700" b="1" i="1">
                <a:solidFill>
                  <a:srgbClr val="FF0000"/>
                </a:solidFill>
              </a:rPr>
            </a:br>
            <a:r>
              <a:rPr lang="en-US" altLang="en-US" sz="2700" b="1" i="1">
                <a:solidFill>
                  <a:srgbClr val="FF0000"/>
                </a:solidFill>
              </a:rPr>
              <a:t>At any other quantity, </a:t>
            </a:r>
            <a:br>
              <a:rPr lang="en-US" altLang="en-US" sz="2700" b="1" i="1">
                <a:solidFill>
                  <a:srgbClr val="FF0000"/>
                </a:solidFill>
              </a:rPr>
            </a:br>
            <a:r>
              <a:rPr lang="en-US" altLang="en-US" sz="2700" b="1" i="1">
                <a:solidFill>
                  <a:srgbClr val="FF0000"/>
                </a:solidFill>
              </a:rPr>
              <a:t>can increase </a:t>
            </a:r>
            <a:br>
              <a:rPr lang="en-US" altLang="en-US" sz="2700" b="1" i="1">
                <a:solidFill>
                  <a:srgbClr val="FF0000"/>
                </a:solidFill>
              </a:rPr>
            </a:br>
            <a:r>
              <a:rPr lang="en-US" altLang="en-US" sz="2700" b="1" i="1">
                <a:solidFill>
                  <a:srgbClr val="FF0000"/>
                </a:solidFill>
              </a:rPr>
              <a:t>total surplus by moving toward </a:t>
            </a:r>
            <a:br>
              <a:rPr lang="en-US" altLang="en-US" sz="2700" b="1" i="1">
                <a:solidFill>
                  <a:srgbClr val="FF0000"/>
                </a:solidFill>
              </a:rPr>
            </a:br>
            <a:r>
              <a:rPr lang="en-US" altLang="en-US" sz="2700" b="1" i="1">
                <a:solidFill>
                  <a:srgbClr val="FF0000"/>
                </a:solidFill>
              </a:rPr>
              <a:t>the market eq’m quantity.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2772">
                                            <p:txEl>
                                              <p:pRg st="0" end="0"/>
                                            </p:txEl>
                                          </p:spTgt>
                                        </p:tgtEl>
                                        <p:attrNameLst>
                                          <p:attrName>style.visibility</p:attrName>
                                        </p:attrNameLst>
                                      </p:cBhvr>
                                      <p:to>
                                        <p:strVal val="visible"/>
                                      </p:to>
                                    </p:set>
                                    <p:animEffect transition="in" filter="wipe(left)">
                                      <p:cBhvr>
                                        <p:cTn id="7" dur="500"/>
                                        <p:tgtEl>
                                          <p:spTgt spid="2027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72" grpId="0" build="p" bldLvl="5"/>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oter Placeholder 1"/>
          <p:cNvSpPr>
            <a:spLocks noGrp="1"/>
          </p:cNvSpPr>
          <p:nvPr>
            <p:ph type="ftr" sz="quarter" idx="10"/>
          </p:nvPr>
        </p:nvSpPr>
        <p:spPr/>
        <p:txBody>
          <a:bodyPr/>
          <a:lstStyle/>
          <a:p>
            <a:r>
              <a:rPr lang="en-US" altLang="en-US"/>
              <a:t>CONSUMERS, PRODUCERS, AND THE EFFICIENCY OF MARKETS</a:t>
            </a:r>
          </a:p>
        </p:txBody>
      </p:sp>
      <p:sp>
        <p:nvSpPr>
          <p:cNvPr id="10" name="Slide Number Placeholder 2"/>
          <p:cNvSpPr>
            <a:spLocks noGrp="1"/>
          </p:cNvSpPr>
          <p:nvPr>
            <p:ph type="sldNum" sz="quarter" idx="11"/>
          </p:nvPr>
        </p:nvSpPr>
        <p:spPr/>
        <p:txBody>
          <a:bodyPr/>
          <a:lstStyle/>
          <a:p>
            <a:fld id="{4914015C-8569-4544-A3BD-3C9B6633FDEC}" type="slidenum">
              <a:rPr lang="en-US" altLang="en-US"/>
              <a:pPr/>
              <a:t>37</a:t>
            </a:fld>
            <a:endParaRPr lang="en-US" altLang="en-US"/>
          </a:p>
        </p:txBody>
      </p:sp>
      <p:sp>
        <p:nvSpPr>
          <p:cNvPr id="133122" name="Rectangle 2"/>
          <p:cNvSpPr>
            <a:spLocks noGrp="1" noChangeArrowheads="1"/>
          </p:cNvSpPr>
          <p:nvPr>
            <p:ph type="title" idx="4294967295"/>
          </p:nvPr>
        </p:nvSpPr>
        <p:spPr>
          <a:xfrm>
            <a:off x="457200" y="185738"/>
            <a:ext cx="8229600" cy="649287"/>
          </a:xfrm>
        </p:spPr>
        <p:txBody>
          <a:bodyPr/>
          <a:lstStyle/>
          <a:p>
            <a:r>
              <a:rPr lang="en-US" altLang="en-US" sz="3600"/>
              <a:t>Adam Smith and the Invisible Hand</a:t>
            </a:r>
          </a:p>
        </p:txBody>
      </p:sp>
      <p:sp>
        <p:nvSpPr>
          <p:cNvPr id="205827" name="Rectangle 3"/>
          <p:cNvSpPr>
            <a:spLocks noGrp="1" noChangeArrowheads="1"/>
          </p:cNvSpPr>
          <p:nvPr>
            <p:ph type="body" idx="4294967295"/>
          </p:nvPr>
        </p:nvSpPr>
        <p:spPr>
          <a:xfrm>
            <a:off x="3144838" y="1314450"/>
            <a:ext cx="5608637" cy="1857375"/>
          </a:xfrm>
        </p:spPr>
        <p:txBody>
          <a:bodyPr/>
          <a:lstStyle/>
          <a:p>
            <a:pPr marL="0" indent="0">
              <a:buFont typeface="Wingdings" pitchFamily="2" charset="2"/>
              <a:buNone/>
            </a:pPr>
            <a:r>
              <a:rPr lang="en-US" altLang="en-US" sz="2500"/>
              <a:t>“Man has almost constant occasion for the help of his brethren, and it is vain for him to expect it from their benevolence only.</a:t>
            </a:r>
          </a:p>
        </p:txBody>
      </p:sp>
      <p:pic>
        <p:nvPicPr>
          <p:cNvPr id="133124" name="Picture 4" descr="AdamSmith(reduc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875" y="1519238"/>
            <a:ext cx="2405063" cy="3587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33125" name="Text Box 5"/>
          <p:cNvSpPr txBox="1">
            <a:spLocks noChangeArrowheads="1"/>
          </p:cNvSpPr>
          <p:nvPr/>
        </p:nvSpPr>
        <p:spPr bwMode="auto">
          <a:xfrm>
            <a:off x="423863" y="5162550"/>
            <a:ext cx="2352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400" b="1">
                <a:cs typeface="Arial" charset="0"/>
              </a:rPr>
              <a:t>Adam Smith</a:t>
            </a:r>
            <a:r>
              <a:rPr lang="en-US" altLang="en-US" sz="2400">
                <a:cs typeface="Arial" charset="0"/>
              </a:rPr>
              <a:t>, </a:t>
            </a:r>
            <a:br>
              <a:rPr lang="en-US" altLang="en-US" sz="2400">
                <a:cs typeface="Arial" charset="0"/>
              </a:rPr>
            </a:br>
            <a:r>
              <a:rPr lang="en-US" altLang="en-US" sz="2400">
                <a:cs typeface="Arial" charset="0"/>
              </a:rPr>
              <a:t>1723-1790</a:t>
            </a:r>
          </a:p>
        </p:txBody>
      </p:sp>
      <p:sp>
        <p:nvSpPr>
          <p:cNvPr id="133126" name="Text Box 6"/>
          <p:cNvSpPr txBox="1">
            <a:spLocks noChangeArrowheads="1"/>
          </p:cNvSpPr>
          <p:nvPr/>
        </p:nvSpPr>
        <p:spPr bwMode="auto">
          <a:xfrm>
            <a:off x="0" y="781050"/>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800">
                <a:solidFill>
                  <a:srgbClr val="996633"/>
                </a:solidFill>
                <a:cs typeface="Arial" charset="0"/>
              </a:rPr>
              <a:t>Passages from </a:t>
            </a:r>
            <a:r>
              <a:rPr lang="en-US" altLang="en-US" sz="2800" i="1">
                <a:solidFill>
                  <a:srgbClr val="996633"/>
                </a:solidFill>
                <a:cs typeface="Arial" charset="0"/>
              </a:rPr>
              <a:t>The Wealth of Nations</a:t>
            </a:r>
            <a:r>
              <a:rPr lang="en-US" altLang="en-US" sz="2800">
                <a:solidFill>
                  <a:srgbClr val="996633"/>
                </a:solidFill>
                <a:cs typeface="Arial" charset="0"/>
              </a:rPr>
              <a:t>, 1776</a:t>
            </a:r>
          </a:p>
        </p:txBody>
      </p:sp>
      <p:sp>
        <p:nvSpPr>
          <p:cNvPr id="205831" name="Rectangle 7"/>
          <p:cNvSpPr>
            <a:spLocks noChangeArrowheads="1"/>
          </p:cNvSpPr>
          <p:nvPr/>
        </p:nvSpPr>
        <p:spPr bwMode="auto">
          <a:xfrm>
            <a:off x="3146425" y="2519363"/>
            <a:ext cx="5548313" cy="217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05000"/>
              </a:lnSpc>
              <a:spcBef>
                <a:spcPct val="45000"/>
              </a:spcBef>
              <a:buClr>
                <a:srgbClr val="00B85C"/>
              </a:buClr>
              <a:buSzPct val="120000"/>
              <a:buFont typeface="Wingdings" pitchFamily="2" charset="2"/>
              <a:buNone/>
            </a:pPr>
            <a:r>
              <a:rPr lang="en-US" altLang="en-US" sz="2500">
                <a:cs typeface="Arial" charset="0"/>
              </a:rPr>
              <a:t>                              He will be more likely to prevail if he can interest their self-love in his favor, and show them that it is for their own advantage to do for him what he requires of them…</a:t>
            </a:r>
          </a:p>
        </p:txBody>
      </p:sp>
      <p:sp>
        <p:nvSpPr>
          <p:cNvPr id="205832" name="Rectangle 8"/>
          <p:cNvSpPr>
            <a:spLocks noChangeArrowheads="1"/>
          </p:cNvSpPr>
          <p:nvPr/>
        </p:nvSpPr>
        <p:spPr bwMode="auto">
          <a:xfrm>
            <a:off x="3148013" y="4522788"/>
            <a:ext cx="5608637" cy="177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05000"/>
              </a:lnSpc>
              <a:spcBef>
                <a:spcPct val="45000"/>
              </a:spcBef>
              <a:buClr>
                <a:srgbClr val="00B85C"/>
              </a:buClr>
              <a:buSzPct val="120000"/>
              <a:buFont typeface="Wingdings" pitchFamily="2" charset="2"/>
              <a:buNone/>
            </a:pPr>
            <a:r>
              <a:rPr lang="en-US" altLang="en-US" sz="2500">
                <a:cs typeface="Arial" charset="0"/>
              </a:rPr>
              <a:t>It is not from the benevolence of the butcher, the brewer, or the baker that we expect our dinner, but from their regard to their own interest….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827">
                                            <p:txEl>
                                              <p:pRg st="0" end="0"/>
                                            </p:txEl>
                                          </p:spTgt>
                                        </p:tgtEl>
                                        <p:attrNameLst>
                                          <p:attrName>style.visibility</p:attrName>
                                        </p:attrNameLst>
                                      </p:cBhvr>
                                      <p:to>
                                        <p:strVal val="visible"/>
                                      </p:to>
                                    </p:set>
                                    <p:animEffect transition="in" filter="wipe(left)">
                                      <p:cBhvr>
                                        <p:cTn id="7" dur="500"/>
                                        <p:tgtEl>
                                          <p:spTgt spid="205827">
                                            <p:txEl>
                                              <p:pRg st="0" end="0"/>
                                            </p:txEl>
                                          </p:spTgt>
                                        </p:tgtEl>
                                      </p:cBhvr>
                                    </p:animEffect>
                                  </p:childTnLst>
                                  <p:subTnLst>
                                    <p:animClr clrSpc="rgb" dir="cw">
                                      <p:cBhvr override="childStyle">
                                        <p:cTn dur="1" fill="hold" display="0" masterRel="nextClick" afterEffect="1"/>
                                        <p:tgtEl>
                                          <p:spTgt spid="205827">
                                            <p:txEl>
                                              <p:pRg st="0" end="0"/>
                                            </p:txEl>
                                          </p:spTgt>
                                        </p:tgtEl>
                                        <p:attrNameLst>
                                          <p:attrName>ppt_c</p:attrName>
                                        </p:attrNameLst>
                                      </p:cBhvr>
                                      <p:to>
                                        <a:srgbClr val="969696"/>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5831"/>
                                        </p:tgtEl>
                                        <p:attrNameLst>
                                          <p:attrName>style.visibility</p:attrName>
                                        </p:attrNameLst>
                                      </p:cBhvr>
                                      <p:to>
                                        <p:strVal val="visible"/>
                                      </p:to>
                                    </p:set>
                                    <p:animEffect transition="in" filter="wipe(left)">
                                      <p:cBhvr>
                                        <p:cTn id="12" dur="500"/>
                                        <p:tgtEl>
                                          <p:spTgt spid="205831"/>
                                        </p:tgtEl>
                                      </p:cBhvr>
                                    </p:animEffect>
                                  </p:childTnLst>
                                  <p:subTnLst>
                                    <p:animClr clrSpc="rgb" dir="cw">
                                      <p:cBhvr override="childStyle">
                                        <p:cTn dur="1" fill="hold" display="0" masterRel="nextClick" afterEffect="1"/>
                                        <p:tgtEl>
                                          <p:spTgt spid="205831"/>
                                        </p:tgtEl>
                                        <p:attrNameLst>
                                          <p:attrName>ppt_c</p:attrName>
                                        </p:attrNameLst>
                                      </p:cBhvr>
                                      <p:to>
                                        <a:srgbClr val="969696"/>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5832"/>
                                        </p:tgtEl>
                                        <p:attrNameLst>
                                          <p:attrName>style.visibility</p:attrName>
                                        </p:attrNameLst>
                                      </p:cBhvr>
                                      <p:to>
                                        <p:strVal val="visible"/>
                                      </p:to>
                                    </p:set>
                                    <p:animEffect transition="in" filter="wipe(left)">
                                      <p:cBhvr>
                                        <p:cTn id="17" dur="500"/>
                                        <p:tgtEl>
                                          <p:spTgt spid="2058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build="p" bldLvl="5"/>
      <p:bldP spid="205831" grpId="0"/>
      <p:bldP spid="205832" grpId="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Footer Placeholder 1"/>
          <p:cNvSpPr>
            <a:spLocks noGrp="1"/>
          </p:cNvSpPr>
          <p:nvPr>
            <p:ph type="ftr" sz="quarter" idx="10"/>
          </p:nvPr>
        </p:nvSpPr>
        <p:spPr/>
        <p:txBody>
          <a:bodyPr/>
          <a:lstStyle/>
          <a:p>
            <a:r>
              <a:rPr lang="en-US" altLang="en-US"/>
              <a:t>CONSUMERS, PRODUCERS, AND THE EFFICIENCY OF MARKETS</a:t>
            </a:r>
          </a:p>
        </p:txBody>
      </p:sp>
      <p:sp>
        <p:nvSpPr>
          <p:cNvPr id="11" name="Slide Number Placeholder 2"/>
          <p:cNvSpPr>
            <a:spLocks noGrp="1"/>
          </p:cNvSpPr>
          <p:nvPr>
            <p:ph type="sldNum" sz="quarter" idx="11"/>
          </p:nvPr>
        </p:nvSpPr>
        <p:spPr/>
        <p:txBody>
          <a:bodyPr/>
          <a:lstStyle/>
          <a:p>
            <a:fld id="{F7F7545D-9A95-4DF3-8701-09A75E3BC63B}" type="slidenum">
              <a:rPr lang="en-US" altLang="en-US"/>
              <a:pPr/>
              <a:t>38</a:t>
            </a:fld>
            <a:endParaRPr lang="en-US" altLang="en-US"/>
          </a:p>
        </p:txBody>
      </p:sp>
      <p:sp>
        <p:nvSpPr>
          <p:cNvPr id="135170" name="Rectangle 2"/>
          <p:cNvSpPr>
            <a:spLocks noGrp="1" noChangeArrowheads="1"/>
          </p:cNvSpPr>
          <p:nvPr>
            <p:ph type="title" idx="4294967295"/>
          </p:nvPr>
        </p:nvSpPr>
        <p:spPr>
          <a:xfrm>
            <a:off x="457200" y="185738"/>
            <a:ext cx="8229600" cy="649287"/>
          </a:xfrm>
        </p:spPr>
        <p:txBody>
          <a:bodyPr/>
          <a:lstStyle/>
          <a:p>
            <a:r>
              <a:rPr lang="en-US" altLang="en-US" sz="3600"/>
              <a:t>Adam Smith and the Invisible Hand</a:t>
            </a:r>
          </a:p>
        </p:txBody>
      </p:sp>
      <p:sp>
        <p:nvSpPr>
          <p:cNvPr id="211971" name="Rectangle 3"/>
          <p:cNvSpPr>
            <a:spLocks noGrp="1" noChangeArrowheads="1"/>
          </p:cNvSpPr>
          <p:nvPr>
            <p:ph type="body" idx="4294967295"/>
          </p:nvPr>
        </p:nvSpPr>
        <p:spPr>
          <a:xfrm>
            <a:off x="3043238" y="1314450"/>
            <a:ext cx="5889625" cy="1524000"/>
          </a:xfrm>
        </p:spPr>
        <p:txBody>
          <a:bodyPr/>
          <a:lstStyle/>
          <a:p>
            <a:pPr marL="0" indent="0">
              <a:buFont typeface="Wingdings" pitchFamily="2" charset="2"/>
              <a:buNone/>
            </a:pPr>
            <a:r>
              <a:rPr lang="en-US" altLang="en-US" sz="2500"/>
              <a:t>“Every individual…neither intends to promote the public interest, nor knows how much he is promoting it…. </a:t>
            </a:r>
          </a:p>
        </p:txBody>
      </p:sp>
      <p:pic>
        <p:nvPicPr>
          <p:cNvPr id="135172" name="Picture 4" descr="AdamSmith(reduc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875" y="1519238"/>
            <a:ext cx="2405063" cy="3587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35173" name="Text Box 5"/>
          <p:cNvSpPr txBox="1">
            <a:spLocks noChangeArrowheads="1"/>
          </p:cNvSpPr>
          <p:nvPr/>
        </p:nvSpPr>
        <p:spPr bwMode="auto">
          <a:xfrm>
            <a:off x="423863" y="5162550"/>
            <a:ext cx="2352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400" b="1">
                <a:cs typeface="Arial" charset="0"/>
              </a:rPr>
              <a:t>Adam Smith</a:t>
            </a:r>
            <a:r>
              <a:rPr lang="en-US" altLang="en-US" sz="2400">
                <a:cs typeface="Arial" charset="0"/>
              </a:rPr>
              <a:t>, </a:t>
            </a:r>
            <a:br>
              <a:rPr lang="en-US" altLang="en-US" sz="2400">
                <a:cs typeface="Arial" charset="0"/>
              </a:rPr>
            </a:br>
            <a:r>
              <a:rPr lang="en-US" altLang="en-US" sz="2400">
                <a:cs typeface="Arial" charset="0"/>
              </a:rPr>
              <a:t>1723-1790</a:t>
            </a:r>
          </a:p>
        </p:txBody>
      </p:sp>
      <p:sp>
        <p:nvSpPr>
          <p:cNvPr id="135174" name="Text Box 6"/>
          <p:cNvSpPr txBox="1">
            <a:spLocks noChangeArrowheads="1"/>
          </p:cNvSpPr>
          <p:nvPr/>
        </p:nvSpPr>
        <p:spPr bwMode="auto">
          <a:xfrm>
            <a:off x="0" y="781050"/>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800">
                <a:solidFill>
                  <a:srgbClr val="996633"/>
                </a:solidFill>
                <a:cs typeface="Arial" charset="0"/>
              </a:rPr>
              <a:t>Passages from </a:t>
            </a:r>
            <a:r>
              <a:rPr lang="en-US" altLang="en-US" sz="2800" i="1">
                <a:solidFill>
                  <a:srgbClr val="996633"/>
                </a:solidFill>
                <a:cs typeface="Arial" charset="0"/>
              </a:rPr>
              <a:t>The Wealth of Nations</a:t>
            </a:r>
            <a:r>
              <a:rPr lang="en-US" altLang="en-US" sz="2800">
                <a:solidFill>
                  <a:srgbClr val="996633"/>
                </a:solidFill>
                <a:cs typeface="Arial" charset="0"/>
              </a:rPr>
              <a:t>, 1776</a:t>
            </a:r>
          </a:p>
        </p:txBody>
      </p:sp>
      <p:sp>
        <p:nvSpPr>
          <p:cNvPr id="211975" name="Rectangle 7"/>
          <p:cNvSpPr>
            <a:spLocks noChangeArrowheads="1"/>
          </p:cNvSpPr>
          <p:nvPr/>
        </p:nvSpPr>
        <p:spPr bwMode="auto">
          <a:xfrm>
            <a:off x="3046413" y="2513013"/>
            <a:ext cx="5889625" cy="184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05000"/>
              </a:lnSpc>
              <a:spcBef>
                <a:spcPct val="45000"/>
              </a:spcBef>
              <a:buClr>
                <a:srgbClr val="00B85C"/>
              </a:buClr>
              <a:buSzPct val="120000"/>
              <a:buFont typeface="Wingdings" pitchFamily="2" charset="2"/>
              <a:buNone/>
            </a:pPr>
            <a:r>
              <a:rPr lang="en-US" altLang="en-US" sz="2500">
                <a:cs typeface="Arial" charset="0"/>
              </a:rPr>
              <a:t>He intends only his own gain, and he is in this, as in many other cases, led by </a:t>
            </a:r>
            <a:r>
              <a:rPr lang="en-US" altLang="en-US" sz="2500" b="1">
                <a:solidFill>
                  <a:srgbClr val="990099"/>
                </a:solidFill>
                <a:cs typeface="Arial" charset="0"/>
              </a:rPr>
              <a:t>an invisible hand</a:t>
            </a:r>
            <a:r>
              <a:rPr lang="en-US" altLang="en-US" sz="2500">
                <a:cs typeface="Arial" charset="0"/>
              </a:rPr>
              <a:t> to promote an end which was no part of his intention.  </a:t>
            </a:r>
          </a:p>
        </p:txBody>
      </p:sp>
      <p:sp>
        <p:nvSpPr>
          <p:cNvPr id="211976" name="Rectangle 8"/>
          <p:cNvSpPr>
            <a:spLocks noChangeArrowheads="1"/>
          </p:cNvSpPr>
          <p:nvPr/>
        </p:nvSpPr>
        <p:spPr bwMode="auto">
          <a:xfrm>
            <a:off x="3044825" y="4111625"/>
            <a:ext cx="5889625"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05000"/>
              </a:lnSpc>
              <a:spcBef>
                <a:spcPct val="45000"/>
              </a:spcBef>
              <a:buClr>
                <a:srgbClr val="00B85C"/>
              </a:buClr>
              <a:buSzPct val="120000"/>
              <a:buFont typeface="Wingdings" pitchFamily="2" charset="2"/>
              <a:buNone/>
            </a:pPr>
            <a:r>
              <a:rPr lang="en-US" altLang="en-US" sz="2500">
                <a:cs typeface="Arial" charset="0"/>
              </a:rPr>
              <a:t>Nor is it always the worse for the society that it was no part of it.  By pursuing his own interest he frequently promotes </a:t>
            </a:r>
            <a:br>
              <a:rPr lang="en-US" altLang="en-US" sz="2500">
                <a:cs typeface="Arial" charset="0"/>
              </a:rPr>
            </a:br>
            <a:r>
              <a:rPr lang="en-US" altLang="en-US" sz="2500">
                <a:cs typeface="Arial" charset="0"/>
              </a:rPr>
              <a:t>that of the society more effectually than when he really intends to promote it.”</a:t>
            </a:r>
          </a:p>
        </p:txBody>
      </p:sp>
      <p:sp>
        <p:nvSpPr>
          <p:cNvPr id="211977" name="Rectangle 9"/>
          <p:cNvSpPr>
            <a:spLocks noChangeArrowheads="1"/>
          </p:cNvSpPr>
          <p:nvPr/>
        </p:nvSpPr>
        <p:spPr bwMode="auto">
          <a:xfrm>
            <a:off x="3046413" y="3311525"/>
            <a:ext cx="282575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05000"/>
              </a:lnSpc>
              <a:spcBef>
                <a:spcPct val="45000"/>
              </a:spcBef>
              <a:buClr>
                <a:srgbClr val="00B85C"/>
              </a:buClr>
              <a:buSzPct val="120000"/>
              <a:buFont typeface="Wingdings" pitchFamily="2" charset="2"/>
              <a:buNone/>
            </a:pPr>
            <a:r>
              <a:rPr lang="en-US" altLang="en-US" sz="2500" b="1">
                <a:solidFill>
                  <a:srgbClr val="990099"/>
                </a:solidFill>
                <a:cs typeface="Arial" charset="0"/>
              </a:rPr>
              <a:t>an invisible hand</a:t>
            </a:r>
            <a:endParaRPr lang="en-US" altLang="en-US" sz="2500">
              <a:cs typeface="Arial"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1971">
                                            <p:txEl>
                                              <p:pRg st="0" end="0"/>
                                            </p:txEl>
                                          </p:spTgt>
                                        </p:tgtEl>
                                        <p:attrNameLst>
                                          <p:attrName>style.visibility</p:attrName>
                                        </p:attrNameLst>
                                      </p:cBhvr>
                                      <p:to>
                                        <p:strVal val="visible"/>
                                      </p:to>
                                    </p:set>
                                    <p:animEffect transition="in" filter="wipe(left)">
                                      <p:cBhvr>
                                        <p:cTn id="7" dur="500"/>
                                        <p:tgtEl>
                                          <p:spTgt spid="211971">
                                            <p:txEl>
                                              <p:pRg st="0" end="0"/>
                                            </p:txEl>
                                          </p:spTgt>
                                        </p:tgtEl>
                                      </p:cBhvr>
                                    </p:animEffect>
                                  </p:childTnLst>
                                  <p:subTnLst>
                                    <p:animClr clrSpc="rgb" dir="cw">
                                      <p:cBhvr override="childStyle">
                                        <p:cTn dur="1" fill="hold" display="0" masterRel="nextClick" afterEffect="1"/>
                                        <p:tgtEl>
                                          <p:spTgt spid="211971">
                                            <p:txEl>
                                              <p:pRg st="0" end="0"/>
                                            </p:txEl>
                                          </p:spTgt>
                                        </p:tgtEl>
                                        <p:attrNameLst>
                                          <p:attrName>ppt_c</p:attrName>
                                        </p:attrNameLst>
                                      </p:cBhvr>
                                      <p:to>
                                        <a:srgbClr val="969696"/>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1975">
                                            <p:txEl>
                                              <p:pRg st="0" end="0"/>
                                            </p:txEl>
                                          </p:spTgt>
                                        </p:tgtEl>
                                        <p:attrNameLst>
                                          <p:attrName>style.visibility</p:attrName>
                                        </p:attrNameLst>
                                      </p:cBhvr>
                                      <p:to>
                                        <p:strVal val="visible"/>
                                      </p:to>
                                    </p:set>
                                    <p:animEffect transition="in" filter="wipe(left)">
                                      <p:cBhvr>
                                        <p:cTn id="12" dur="500"/>
                                        <p:tgtEl>
                                          <p:spTgt spid="211975">
                                            <p:txEl>
                                              <p:pRg st="0" end="0"/>
                                            </p:txEl>
                                          </p:spTgt>
                                        </p:tgtEl>
                                      </p:cBhvr>
                                    </p:animEffect>
                                  </p:childTnLst>
                                  <p:subTnLst>
                                    <p:animClr clrSpc="rgb" dir="cw">
                                      <p:cBhvr override="childStyle">
                                        <p:cTn dur="1" fill="hold" display="0" masterRel="nextClick" afterEffect="1"/>
                                        <p:tgtEl>
                                          <p:spTgt spid="211975">
                                            <p:txEl>
                                              <p:pRg st="0" end="0"/>
                                            </p:txEl>
                                          </p:spTgt>
                                        </p:tgtEl>
                                        <p:attrNameLst>
                                          <p:attrName>ppt_c</p:attrName>
                                        </p:attrNameLst>
                                      </p:cBhvr>
                                      <p:to>
                                        <a:srgbClr val="969696"/>
                                      </p:to>
                                    </p:animClr>
                                  </p:subTnLst>
                                </p:cTn>
                              </p:par>
                              <p:par>
                                <p:cTn id="13" presetID="22" presetClass="entr" presetSubtype="8" fill="hold" grpId="0" nodeType="withEffect">
                                  <p:stCondLst>
                                    <p:cond delay="0"/>
                                  </p:stCondLst>
                                  <p:childTnLst>
                                    <p:set>
                                      <p:cBhvr>
                                        <p:cTn id="14" dur="1" fill="hold">
                                          <p:stCondLst>
                                            <p:cond delay="0"/>
                                          </p:stCondLst>
                                        </p:cTn>
                                        <p:tgtEl>
                                          <p:spTgt spid="211977">
                                            <p:txEl>
                                              <p:pRg st="0" end="0"/>
                                            </p:txEl>
                                          </p:spTgt>
                                        </p:tgtEl>
                                        <p:attrNameLst>
                                          <p:attrName>style.visibility</p:attrName>
                                        </p:attrNameLst>
                                      </p:cBhvr>
                                      <p:to>
                                        <p:strVal val="visible"/>
                                      </p:to>
                                    </p:set>
                                    <p:animEffect transition="in" filter="wipe(left)">
                                      <p:cBhvr>
                                        <p:cTn id="15" dur="500"/>
                                        <p:tgtEl>
                                          <p:spTgt spid="211977">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11976">
                                            <p:txEl>
                                              <p:pRg st="0" end="0"/>
                                            </p:txEl>
                                          </p:spTgt>
                                        </p:tgtEl>
                                        <p:attrNameLst>
                                          <p:attrName>style.visibility</p:attrName>
                                        </p:attrNameLst>
                                      </p:cBhvr>
                                      <p:to>
                                        <p:strVal val="visible"/>
                                      </p:to>
                                    </p:set>
                                    <p:animEffect transition="in" filter="wipe(left)">
                                      <p:cBhvr>
                                        <p:cTn id="20" dur="500"/>
                                        <p:tgtEl>
                                          <p:spTgt spid="21197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build="p" bldLvl="5"/>
      <p:bldP spid="211975" grpId="0" build="p" bldLvl="5"/>
      <p:bldP spid="211976" grpId="0" build="p" bldLvl="5"/>
      <p:bldP spid="211977" grpId="0" build="p" bldLvl="5"/>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1"/>
          <p:cNvSpPr>
            <a:spLocks noGrp="1"/>
          </p:cNvSpPr>
          <p:nvPr>
            <p:ph type="ftr" sz="quarter" idx="10"/>
          </p:nvPr>
        </p:nvSpPr>
        <p:spPr/>
        <p:txBody>
          <a:bodyPr/>
          <a:lstStyle/>
          <a:p>
            <a:r>
              <a:rPr lang="en-US" altLang="en-US"/>
              <a:t>CONSUMERS, PRODUCERS, AND THE EFFICIENCY OF MARKETS</a:t>
            </a:r>
          </a:p>
        </p:txBody>
      </p:sp>
      <p:sp>
        <p:nvSpPr>
          <p:cNvPr id="7" name="Slide Number Placeholder 2"/>
          <p:cNvSpPr>
            <a:spLocks noGrp="1"/>
          </p:cNvSpPr>
          <p:nvPr>
            <p:ph type="sldNum" sz="quarter" idx="11"/>
          </p:nvPr>
        </p:nvSpPr>
        <p:spPr/>
        <p:txBody>
          <a:bodyPr/>
          <a:lstStyle/>
          <a:p>
            <a:fld id="{EC31EBF4-E255-449F-B6D0-0C6754247296}" type="slidenum">
              <a:rPr lang="en-US" altLang="en-US"/>
              <a:pPr/>
              <a:t>3</a:t>
            </a:fld>
            <a:endParaRPr lang="en-US" altLang="en-US"/>
          </a:p>
        </p:txBody>
      </p:sp>
      <p:sp>
        <p:nvSpPr>
          <p:cNvPr id="57346" name="Rectangle 2"/>
          <p:cNvSpPr>
            <a:spLocks noGrp="1" noChangeArrowheads="1"/>
          </p:cNvSpPr>
          <p:nvPr>
            <p:ph type="title" idx="4294967295"/>
          </p:nvPr>
        </p:nvSpPr>
        <p:spPr>
          <a:xfrm>
            <a:off x="457200" y="230188"/>
            <a:ext cx="8229600" cy="649287"/>
          </a:xfrm>
        </p:spPr>
        <p:txBody>
          <a:bodyPr/>
          <a:lstStyle/>
          <a:p>
            <a:r>
              <a:rPr lang="en-US" altLang="en-US" sz="3600"/>
              <a:t>WTP and the Demand Curve</a:t>
            </a:r>
          </a:p>
        </p:txBody>
      </p:sp>
      <p:sp>
        <p:nvSpPr>
          <p:cNvPr id="57347" name="Rectangle 3"/>
          <p:cNvSpPr>
            <a:spLocks noGrp="1" noChangeArrowheads="1"/>
          </p:cNvSpPr>
          <p:nvPr>
            <p:ph type="body" idx="4294967295"/>
          </p:nvPr>
        </p:nvSpPr>
        <p:spPr>
          <a:xfrm>
            <a:off x="433388" y="1052513"/>
            <a:ext cx="8170862" cy="1098550"/>
          </a:xfrm>
        </p:spPr>
        <p:txBody>
          <a:bodyPr/>
          <a:lstStyle/>
          <a:p>
            <a:pPr marL="511175" indent="-511175">
              <a:buFont typeface="Wingdings" pitchFamily="2" charset="2"/>
              <a:buNone/>
            </a:pPr>
            <a:r>
              <a:rPr lang="en-US" altLang="en-US" sz="2700" b="1">
                <a:solidFill>
                  <a:srgbClr val="339966"/>
                </a:solidFill>
              </a:rPr>
              <a:t>Q:</a:t>
            </a:r>
            <a:r>
              <a:rPr lang="en-US" altLang="en-US" sz="2700" b="1"/>
              <a:t>	</a:t>
            </a:r>
            <a:r>
              <a:rPr lang="en-US" altLang="en-US" sz="2700"/>
              <a:t>If price of iPod is $200, who will buy an iPod, and what is quantity demanded?</a:t>
            </a:r>
          </a:p>
        </p:txBody>
      </p:sp>
      <p:sp>
        <p:nvSpPr>
          <p:cNvPr id="67649" name="Rectangle 65"/>
          <p:cNvSpPr>
            <a:spLocks noChangeArrowheads="1"/>
          </p:cNvSpPr>
          <p:nvPr/>
        </p:nvSpPr>
        <p:spPr bwMode="auto">
          <a:xfrm>
            <a:off x="3173413" y="2228850"/>
            <a:ext cx="5599112"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63550" indent="-46355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10000"/>
              </a:lnSpc>
              <a:spcBef>
                <a:spcPct val="45000"/>
              </a:spcBef>
              <a:buClr>
                <a:srgbClr val="00B85C"/>
              </a:buClr>
              <a:buSzPct val="120000"/>
              <a:buFont typeface="Wingdings" pitchFamily="2" charset="2"/>
              <a:buNone/>
            </a:pPr>
            <a:r>
              <a:rPr lang="en-US" altLang="en-US" sz="2700" b="1">
                <a:solidFill>
                  <a:srgbClr val="339966"/>
                </a:solidFill>
                <a:cs typeface="Arial" charset="0"/>
              </a:rPr>
              <a:t>A:</a:t>
            </a:r>
            <a:r>
              <a:rPr lang="en-US" altLang="en-US" sz="2700">
                <a:cs typeface="Arial" charset="0"/>
              </a:rPr>
              <a:t>	Anthony &amp; Flea will buy an iPod, Chad &amp; John will not. </a:t>
            </a:r>
          </a:p>
          <a:p>
            <a:pPr>
              <a:lnSpc>
                <a:spcPct val="110000"/>
              </a:lnSpc>
              <a:spcBef>
                <a:spcPct val="45000"/>
              </a:spcBef>
              <a:buClr>
                <a:srgbClr val="00B85C"/>
              </a:buClr>
              <a:buSzPct val="120000"/>
              <a:buFont typeface="Wingdings" pitchFamily="2" charset="2"/>
              <a:buNone/>
            </a:pPr>
            <a:r>
              <a:rPr lang="en-US" altLang="en-US" sz="2700">
                <a:cs typeface="Arial" charset="0"/>
              </a:rPr>
              <a:t>	Hence, </a:t>
            </a:r>
            <a:r>
              <a:rPr lang="en-US" altLang="en-US" sz="2700" b="1" i="1">
                <a:cs typeface="Arial" charset="0"/>
              </a:rPr>
              <a:t>Q</a:t>
            </a:r>
            <a:r>
              <a:rPr lang="en-US" altLang="en-US" sz="2700" b="1" i="1" baseline="30000">
                <a:cs typeface="Arial" charset="0"/>
              </a:rPr>
              <a:t>d</a:t>
            </a:r>
            <a:r>
              <a:rPr lang="en-US" altLang="en-US" sz="2700">
                <a:cs typeface="Arial" charset="0"/>
              </a:rPr>
              <a:t> = 2 </a:t>
            </a:r>
            <a:br>
              <a:rPr lang="en-US" altLang="en-US" sz="2700">
                <a:cs typeface="Arial" charset="0"/>
              </a:rPr>
            </a:br>
            <a:r>
              <a:rPr lang="en-US" altLang="en-US" sz="2700">
                <a:cs typeface="Arial" charset="0"/>
              </a:rPr>
              <a:t>when </a:t>
            </a:r>
            <a:r>
              <a:rPr lang="en-US" altLang="en-US" sz="2700" b="1" i="1">
                <a:cs typeface="Arial" charset="0"/>
              </a:rPr>
              <a:t>P</a:t>
            </a:r>
            <a:r>
              <a:rPr lang="en-US" altLang="en-US" sz="2700">
                <a:cs typeface="Arial" charset="0"/>
              </a:rPr>
              <a:t> = $200.</a:t>
            </a:r>
          </a:p>
        </p:txBody>
      </p:sp>
      <p:graphicFrame>
        <p:nvGraphicFramePr>
          <p:cNvPr id="67650" name="Group 66"/>
          <p:cNvGraphicFramePr>
            <a:graphicFrameLocks noGrp="1"/>
          </p:cNvGraphicFramePr>
          <p:nvPr/>
        </p:nvGraphicFramePr>
        <p:xfrm>
          <a:off x="465138" y="3073400"/>
          <a:ext cx="2538412" cy="2932114"/>
        </p:xfrm>
        <a:graphic>
          <a:graphicData uri="http://schemas.openxmlformats.org/drawingml/2006/table">
            <a:tbl>
              <a:tblPr/>
              <a:tblGrid>
                <a:gridCol w="1506537"/>
                <a:gridCol w="1031875"/>
              </a:tblGrid>
              <a:tr h="587375">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1" u="none" strike="noStrike" cap="none" normalizeH="0" baseline="0" smtClean="0">
                          <a:ln>
                            <a:noFill/>
                          </a:ln>
                          <a:solidFill>
                            <a:schemeClr val="tx1"/>
                          </a:solidFill>
                          <a:effectLst/>
                          <a:latin typeface="Arial" charset="0"/>
                        </a:rPr>
                        <a:t>name</a:t>
                      </a:r>
                    </a:p>
                  </a:txBody>
                  <a:tcPr marL="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1" u="none" strike="noStrike" cap="none" normalizeH="0" baseline="0" smtClean="0">
                          <a:ln>
                            <a:noFill/>
                          </a:ln>
                          <a:solidFill>
                            <a:schemeClr val="tx1"/>
                          </a:solidFill>
                          <a:effectLst/>
                          <a:latin typeface="Arial" charset="0"/>
                        </a:rPr>
                        <a:t>WTP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85788">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Anthony</a:t>
                      </a:r>
                    </a:p>
                  </a:txBody>
                  <a:tcPr marL="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$250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87375">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Chad</a:t>
                      </a:r>
                    </a:p>
                  </a:txBody>
                  <a:tcPr marL="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175</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85788">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Flea</a:t>
                      </a:r>
                    </a:p>
                  </a:txBody>
                  <a:tcPr marL="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300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85788">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John</a:t>
                      </a:r>
                    </a:p>
                  </a:txBody>
                  <a:tcPr marL="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125</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7649">
                                            <p:txEl>
                                              <p:pRg st="0" end="0"/>
                                            </p:txEl>
                                          </p:spTgt>
                                        </p:tgtEl>
                                        <p:attrNameLst>
                                          <p:attrName>style.visibility</p:attrName>
                                        </p:attrNameLst>
                                      </p:cBhvr>
                                      <p:to>
                                        <p:strVal val="visible"/>
                                      </p:to>
                                    </p:set>
                                    <p:animEffect transition="in" filter="wipe(left)">
                                      <p:cBhvr>
                                        <p:cTn id="7" dur="500"/>
                                        <p:tgtEl>
                                          <p:spTgt spid="6764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7649">
                                            <p:txEl>
                                              <p:pRg st="1" end="1"/>
                                            </p:txEl>
                                          </p:spTgt>
                                        </p:tgtEl>
                                        <p:attrNameLst>
                                          <p:attrName>style.visibility</p:attrName>
                                        </p:attrNameLst>
                                      </p:cBhvr>
                                      <p:to>
                                        <p:strVal val="visible"/>
                                      </p:to>
                                    </p:set>
                                    <p:animEffect transition="in" filter="wipe(left)">
                                      <p:cBhvr>
                                        <p:cTn id="12" dur="500"/>
                                        <p:tgtEl>
                                          <p:spTgt spid="6764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49"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CONSUMERS, PRODUCERS, AND THE EFFICIENCY OF MARKETS</a:t>
            </a:r>
          </a:p>
        </p:txBody>
      </p:sp>
      <p:sp>
        <p:nvSpPr>
          <p:cNvPr id="5" name="Slide Number Placeholder 4"/>
          <p:cNvSpPr>
            <a:spLocks noGrp="1"/>
          </p:cNvSpPr>
          <p:nvPr>
            <p:ph type="sldNum" sz="quarter" idx="11"/>
          </p:nvPr>
        </p:nvSpPr>
        <p:spPr/>
        <p:txBody>
          <a:bodyPr/>
          <a:lstStyle/>
          <a:p>
            <a:fld id="{364CC4A8-DC73-4F22-95CB-CC5B25E73894}" type="slidenum">
              <a:rPr lang="en-US" altLang="en-US"/>
              <a:pPr/>
              <a:t>39</a:t>
            </a:fld>
            <a:endParaRPr lang="en-US" altLang="en-US"/>
          </a:p>
        </p:txBody>
      </p:sp>
      <p:sp>
        <p:nvSpPr>
          <p:cNvPr id="208898" name="Rectangle 2"/>
          <p:cNvSpPr>
            <a:spLocks noGrp="1" noChangeArrowheads="1"/>
          </p:cNvSpPr>
          <p:nvPr>
            <p:ph type="title"/>
          </p:nvPr>
        </p:nvSpPr>
        <p:spPr>
          <a:xfrm>
            <a:off x="0" y="252413"/>
            <a:ext cx="9144000" cy="681037"/>
          </a:xfrm>
        </p:spPr>
        <p:txBody>
          <a:bodyPr/>
          <a:lstStyle/>
          <a:p>
            <a:r>
              <a:rPr lang="en-US" altLang="en-US" sz="3600"/>
              <a:t>The Free Market vs. Govt Intervention</a:t>
            </a:r>
          </a:p>
        </p:txBody>
      </p:sp>
      <p:sp>
        <p:nvSpPr>
          <p:cNvPr id="208899" name="Rectangle 3"/>
          <p:cNvSpPr>
            <a:spLocks noGrp="1" noChangeArrowheads="1"/>
          </p:cNvSpPr>
          <p:nvPr>
            <p:ph type="body" idx="1"/>
          </p:nvPr>
        </p:nvSpPr>
        <p:spPr>
          <a:xfrm>
            <a:off x="373063" y="1008063"/>
            <a:ext cx="8313737" cy="5405437"/>
          </a:xfrm>
        </p:spPr>
        <p:txBody>
          <a:bodyPr/>
          <a:lstStyle/>
          <a:p>
            <a:r>
              <a:rPr lang="en-US" altLang="en-US" sz="2700"/>
              <a:t>The market equilibrium is efficient.  No other outcome achieves higher total surplus. </a:t>
            </a:r>
          </a:p>
          <a:p>
            <a:r>
              <a:rPr lang="en-US" altLang="en-US" sz="2700"/>
              <a:t>Govt cannot raise total surplus by changing the market’s allocation of resources. </a:t>
            </a:r>
          </a:p>
          <a:p>
            <a:r>
              <a:rPr lang="en-US" altLang="en-US" sz="2700" b="1" i="1">
                <a:solidFill>
                  <a:srgbClr val="993366"/>
                </a:solidFill>
              </a:rPr>
              <a:t>Laissez faire</a:t>
            </a:r>
            <a:r>
              <a:rPr lang="en-US" altLang="en-US" sz="2700"/>
              <a:t> (French for “allow them to do”): </a:t>
            </a:r>
            <a:br>
              <a:rPr lang="en-US" altLang="en-US" sz="2700"/>
            </a:br>
            <a:r>
              <a:rPr lang="en-US" altLang="en-US" sz="2700"/>
              <a:t>the notion that govt should not interfere with the market.</a:t>
            </a: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CONSUMERS, PRODUCERS, AND THE EFFICIENCY OF MARKETS</a:t>
            </a:r>
          </a:p>
        </p:txBody>
      </p:sp>
      <p:sp>
        <p:nvSpPr>
          <p:cNvPr id="5" name="Slide Number Placeholder 4"/>
          <p:cNvSpPr>
            <a:spLocks noGrp="1"/>
          </p:cNvSpPr>
          <p:nvPr>
            <p:ph type="sldNum" sz="quarter" idx="11"/>
          </p:nvPr>
        </p:nvSpPr>
        <p:spPr/>
        <p:txBody>
          <a:bodyPr/>
          <a:lstStyle/>
          <a:p>
            <a:fld id="{B94C8924-2213-44C0-8D8B-DD7C901EE75B}" type="slidenum">
              <a:rPr lang="en-US" altLang="en-US"/>
              <a:pPr/>
              <a:t>40</a:t>
            </a:fld>
            <a:endParaRPr lang="en-US" altLang="en-US"/>
          </a:p>
        </p:txBody>
      </p:sp>
      <p:sp>
        <p:nvSpPr>
          <p:cNvPr id="210946" name="Rectangle 2"/>
          <p:cNvSpPr>
            <a:spLocks noGrp="1" noChangeArrowheads="1"/>
          </p:cNvSpPr>
          <p:nvPr>
            <p:ph type="title"/>
          </p:nvPr>
        </p:nvSpPr>
        <p:spPr/>
        <p:txBody>
          <a:bodyPr/>
          <a:lstStyle/>
          <a:p>
            <a:r>
              <a:rPr lang="en-US" altLang="en-US"/>
              <a:t>The free market vs. central planning</a:t>
            </a:r>
          </a:p>
        </p:txBody>
      </p:sp>
      <p:sp>
        <p:nvSpPr>
          <p:cNvPr id="210947" name="Rectangle 3"/>
          <p:cNvSpPr>
            <a:spLocks noGrp="1" noChangeArrowheads="1"/>
          </p:cNvSpPr>
          <p:nvPr>
            <p:ph type="body" idx="1"/>
          </p:nvPr>
        </p:nvSpPr>
        <p:spPr>
          <a:xfrm>
            <a:off x="373063" y="1008063"/>
            <a:ext cx="8313737" cy="5405437"/>
          </a:xfrm>
        </p:spPr>
        <p:txBody>
          <a:bodyPr/>
          <a:lstStyle/>
          <a:p>
            <a:r>
              <a:rPr lang="en-US" altLang="en-US" sz="2700"/>
              <a:t>Suppose resources were allocated not by the market, but by a central planner who cares about society’s well-being. 	</a:t>
            </a:r>
          </a:p>
          <a:p>
            <a:r>
              <a:rPr lang="en-US" altLang="en-US" sz="2700"/>
              <a:t>To allocate resources efficiently and maximize total surplus, the planner would need to know every seller’s cost and every buyer’s WTP for every good in the entire economy.</a:t>
            </a:r>
          </a:p>
          <a:p>
            <a:r>
              <a:rPr lang="en-US" altLang="en-US" sz="2700"/>
              <a:t>This is impossible, and why centrally-planned economies are never very efficient. </a:t>
            </a:r>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CONSUMERS, PRODUCERS, AND THE EFFICIENCY OF MARKETS</a:t>
            </a:r>
          </a:p>
        </p:txBody>
      </p:sp>
      <p:sp>
        <p:nvSpPr>
          <p:cNvPr id="5" name="Slide Number Placeholder 4"/>
          <p:cNvSpPr>
            <a:spLocks noGrp="1"/>
          </p:cNvSpPr>
          <p:nvPr>
            <p:ph type="sldNum" sz="quarter" idx="11"/>
          </p:nvPr>
        </p:nvSpPr>
        <p:spPr/>
        <p:txBody>
          <a:bodyPr/>
          <a:lstStyle/>
          <a:p>
            <a:fld id="{E6ACE809-EA6A-4B00-8215-5BB87611FB3E}" type="slidenum">
              <a:rPr lang="en-US" altLang="en-US"/>
              <a:pPr/>
              <a:t>41</a:t>
            </a:fld>
            <a:endParaRPr lang="en-US" altLang="en-US"/>
          </a:p>
        </p:txBody>
      </p:sp>
      <p:sp>
        <p:nvSpPr>
          <p:cNvPr id="137231" name="Rectangle 15"/>
          <p:cNvSpPr>
            <a:spLocks noGrp="1" noChangeArrowheads="1"/>
          </p:cNvSpPr>
          <p:nvPr>
            <p:ph type="title"/>
          </p:nvPr>
        </p:nvSpPr>
        <p:spPr/>
        <p:txBody>
          <a:bodyPr/>
          <a:lstStyle/>
          <a:p>
            <a:r>
              <a:rPr lang="en-US" altLang="en-US"/>
              <a:t>CONCLUSION</a:t>
            </a:r>
          </a:p>
        </p:txBody>
      </p:sp>
      <p:sp>
        <p:nvSpPr>
          <p:cNvPr id="137232" name="Rectangle 16"/>
          <p:cNvSpPr>
            <a:spLocks noGrp="1" noChangeArrowheads="1"/>
          </p:cNvSpPr>
          <p:nvPr>
            <p:ph type="body" idx="1"/>
          </p:nvPr>
        </p:nvSpPr>
        <p:spPr/>
        <p:txBody>
          <a:bodyPr/>
          <a:lstStyle/>
          <a:p>
            <a:r>
              <a:rPr lang="en-US" altLang="en-US"/>
              <a:t>This chapter used welfare economics to demonstrate one of the Ten Principles:</a:t>
            </a:r>
            <a:br>
              <a:rPr lang="en-US" altLang="en-US"/>
            </a:br>
            <a:r>
              <a:rPr lang="en-US" altLang="en-US"/>
              <a:t>     </a:t>
            </a:r>
            <a:r>
              <a:rPr lang="en-US" altLang="en-US" b="1" i="1">
                <a:solidFill>
                  <a:srgbClr val="996633"/>
                </a:solidFill>
              </a:rPr>
              <a:t>Markets are usually a good way to </a:t>
            </a:r>
            <a:br>
              <a:rPr lang="en-US" altLang="en-US" b="1" i="1">
                <a:solidFill>
                  <a:srgbClr val="996633"/>
                </a:solidFill>
              </a:rPr>
            </a:br>
            <a:r>
              <a:rPr lang="en-US" altLang="en-US" b="1" i="1">
                <a:solidFill>
                  <a:srgbClr val="996633"/>
                </a:solidFill>
              </a:rPr>
              <a:t>     organize economic activity.</a:t>
            </a:r>
          </a:p>
          <a:p>
            <a:r>
              <a:rPr lang="en-US" altLang="en-US"/>
              <a:t>Important note:  </a:t>
            </a:r>
            <a:br>
              <a:rPr lang="en-US" altLang="en-US"/>
            </a:br>
            <a:r>
              <a:rPr lang="en-US" altLang="en-US"/>
              <a:t>We derived these lessons assuming </a:t>
            </a:r>
            <a:br>
              <a:rPr lang="en-US" altLang="en-US"/>
            </a:br>
            <a:r>
              <a:rPr lang="en-US" altLang="en-US"/>
              <a:t>perfectly competitive markets.  </a:t>
            </a:r>
          </a:p>
          <a:p>
            <a:r>
              <a:rPr lang="en-US" altLang="en-US"/>
              <a:t>In other conditions we will study in later chapters, the market may fail to allocate resources efficiently…</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7232">
                                            <p:txEl>
                                              <p:pRg st="0" end="0"/>
                                            </p:txEl>
                                          </p:spTgt>
                                        </p:tgtEl>
                                        <p:attrNameLst>
                                          <p:attrName>style.visibility</p:attrName>
                                        </p:attrNameLst>
                                      </p:cBhvr>
                                      <p:to>
                                        <p:strVal val="visible"/>
                                      </p:to>
                                    </p:set>
                                    <p:animEffect transition="in" filter="wipe(left)">
                                      <p:cBhvr>
                                        <p:cTn id="7" dur="500"/>
                                        <p:tgtEl>
                                          <p:spTgt spid="13723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7232">
                                            <p:txEl>
                                              <p:pRg st="1" end="1"/>
                                            </p:txEl>
                                          </p:spTgt>
                                        </p:tgtEl>
                                        <p:attrNameLst>
                                          <p:attrName>style.visibility</p:attrName>
                                        </p:attrNameLst>
                                      </p:cBhvr>
                                      <p:to>
                                        <p:strVal val="visible"/>
                                      </p:to>
                                    </p:set>
                                    <p:animEffect transition="in" filter="wipe(left)">
                                      <p:cBhvr>
                                        <p:cTn id="12" dur="500"/>
                                        <p:tgtEl>
                                          <p:spTgt spid="13723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7232">
                                            <p:txEl>
                                              <p:pRg st="2" end="2"/>
                                            </p:txEl>
                                          </p:spTgt>
                                        </p:tgtEl>
                                        <p:attrNameLst>
                                          <p:attrName>style.visibility</p:attrName>
                                        </p:attrNameLst>
                                      </p:cBhvr>
                                      <p:to>
                                        <p:strVal val="visible"/>
                                      </p:to>
                                    </p:set>
                                    <p:animEffect transition="in" filter="wipe(left)">
                                      <p:cBhvr>
                                        <p:cTn id="17" dur="500"/>
                                        <p:tgtEl>
                                          <p:spTgt spid="13723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32" grpId="0" build="p" bldLvl="5"/>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ltLang="en-US"/>
              <a:t>CONSUMERS, PRODUCERS, AND THE EFFICIENCY OF MARKETS</a:t>
            </a:r>
          </a:p>
        </p:txBody>
      </p:sp>
      <p:sp>
        <p:nvSpPr>
          <p:cNvPr id="5" name="Slide Number Placeholder 4"/>
          <p:cNvSpPr>
            <a:spLocks noGrp="1"/>
          </p:cNvSpPr>
          <p:nvPr>
            <p:ph type="sldNum" sz="quarter" idx="11"/>
          </p:nvPr>
        </p:nvSpPr>
        <p:spPr/>
        <p:txBody>
          <a:bodyPr/>
          <a:lstStyle/>
          <a:p>
            <a:fld id="{D65B0063-3B72-4581-8307-1E3264BE52F8}" type="slidenum">
              <a:rPr lang="en-US" altLang="en-US"/>
              <a:pPr/>
              <a:t>42</a:t>
            </a:fld>
            <a:endParaRPr lang="en-US" altLang="en-US"/>
          </a:p>
        </p:txBody>
      </p:sp>
      <p:sp>
        <p:nvSpPr>
          <p:cNvPr id="215044" name="Rectangle 4"/>
          <p:cNvSpPr>
            <a:spLocks noGrp="1" noChangeArrowheads="1"/>
          </p:cNvSpPr>
          <p:nvPr>
            <p:ph type="title"/>
          </p:nvPr>
        </p:nvSpPr>
        <p:spPr/>
        <p:txBody>
          <a:bodyPr/>
          <a:lstStyle/>
          <a:p>
            <a:r>
              <a:rPr lang="en-US" altLang="en-US"/>
              <a:t>CONCLUSION</a:t>
            </a:r>
          </a:p>
        </p:txBody>
      </p:sp>
      <p:sp>
        <p:nvSpPr>
          <p:cNvPr id="215045" name="Rectangle 5"/>
          <p:cNvSpPr>
            <a:spLocks noGrp="1" noChangeArrowheads="1"/>
          </p:cNvSpPr>
          <p:nvPr>
            <p:ph type="body" idx="1"/>
          </p:nvPr>
        </p:nvSpPr>
        <p:spPr/>
        <p:txBody>
          <a:bodyPr/>
          <a:lstStyle/>
          <a:p>
            <a:r>
              <a:rPr lang="en-US" altLang="en-US" sz="2600"/>
              <a:t>Such market failures occur when:</a:t>
            </a:r>
          </a:p>
          <a:p>
            <a:pPr lvl="1"/>
            <a:r>
              <a:rPr lang="en-US" altLang="en-US" sz="2600"/>
              <a:t>a buyer or seller has </a:t>
            </a:r>
            <a:r>
              <a:rPr lang="en-US" altLang="en-US" sz="2600" i="1"/>
              <a:t>market power</a:t>
            </a:r>
            <a:r>
              <a:rPr lang="en-US" altLang="en-US" sz="2600"/>
              <a:t> – the ability to affect the market price.</a:t>
            </a:r>
          </a:p>
          <a:p>
            <a:pPr lvl="1"/>
            <a:r>
              <a:rPr lang="en-US" altLang="en-US" sz="2600"/>
              <a:t>transactions have side effects, called </a:t>
            </a:r>
            <a:r>
              <a:rPr lang="en-US" altLang="en-US" sz="2600" i="1"/>
              <a:t>externalities</a:t>
            </a:r>
            <a:r>
              <a:rPr lang="en-US" altLang="en-US" sz="2600"/>
              <a:t>, that affect bystanders.  (example:  pollution)</a:t>
            </a:r>
          </a:p>
          <a:p>
            <a:r>
              <a:rPr lang="en-US" altLang="en-US" sz="2600"/>
              <a:t>We’ll use welfare economics to see how public policy may improve on the market outcome in such cases.  </a:t>
            </a:r>
          </a:p>
          <a:p>
            <a:r>
              <a:rPr lang="en-US" altLang="en-US" sz="2600"/>
              <a:t>Despite the possibility of market failure, the analysis in this chapter applies in many markets, and the invisible hand remains extremely important.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45">
                                            <p:txEl>
                                              <p:pRg st="0" end="0"/>
                                            </p:txEl>
                                          </p:spTgt>
                                        </p:tgtEl>
                                        <p:attrNameLst>
                                          <p:attrName>style.visibility</p:attrName>
                                        </p:attrNameLst>
                                      </p:cBhvr>
                                      <p:to>
                                        <p:strVal val="visible"/>
                                      </p:to>
                                    </p:set>
                                    <p:animEffect transition="in" filter="wipe(left)">
                                      <p:cBhvr>
                                        <p:cTn id="7" dur="500"/>
                                        <p:tgtEl>
                                          <p:spTgt spid="21504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45">
                                            <p:txEl>
                                              <p:pRg st="1" end="1"/>
                                            </p:txEl>
                                          </p:spTgt>
                                        </p:tgtEl>
                                        <p:attrNameLst>
                                          <p:attrName>style.visibility</p:attrName>
                                        </p:attrNameLst>
                                      </p:cBhvr>
                                      <p:to>
                                        <p:strVal val="visible"/>
                                      </p:to>
                                    </p:set>
                                    <p:animEffect transition="in" filter="wipe(left)">
                                      <p:cBhvr>
                                        <p:cTn id="12" dur="500"/>
                                        <p:tgtEl>
                                          <p:spTgt spid="21504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45">
                                            <p:txEl>
                                              <p:pRg st="2" end="2"/>
                                            </p:txEl>
                                          </p:spTgt>
                                        </p:tgtEl>
                                        <p:attrNameLst>
                                          <p:attrName>style.visibility</p:attrName>
                                        </p:attrNameLst>
                                      </p:cBhvr>
                                      <p:to>
                                        <p:strVal val="visible"/>
                                      </p:to>
                                    </p:set>
                                    <p:animEffect transition="in" filter="wipe(left)">
                                      <p:cBhvr>
                                        <p:cTn id="17" dur="500"/>
                                        <p:tgtEl>
                                          <p:spTgt spid="21504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045">
                                            <p:txEl>
                                              <p:pRg st="3" end="3"/>
                                            </p:txEl>
                                          </p:spTgt>
                                        </p:tgtEl>
                                        <p:attrNameLst>
                                          <p:attrName>style.visibility</p:attrName>
                                        </p:attrNameLst>
                                      </p:cBhvr>
                                      <p:to>
                                        <p:strVal val="visible"/>
                                      </p:to>
                                    </p:set>
                                    <p:animEffect transition="in" filter="wipe(left)">
                                      <p:cBhvr>
                                        <p:cTn id="22" dur="500"/>
                                        <p:tgtEl>
                                          <p:spTgt spid="21504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5045">
                                            <p:txEl>
                                              <p:pRg st="4" end="4"/>
                                            </p:txEl>
                                          </p:spTgt>
                                        </p:tgtEl>
                                        <p:attrNameLst>
                                          <p:attrName>style.visibility</p:attrName>
                                        </p:attrNameLst>
                                      </p:cBhvr>
                                      <p:to>
                                        <p:strVal val="visible"/>
                                      </p:to>
                                    </p:set>
                                    <p:animEffect transition="in" filter="wipe(left)">
                                      <p:cBhvr>
                                        <p:cTn id="27" dur="500"/>
                                        <p:tgtEl>
                                          <p:spTgt spid="21504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5" grpId="0" build="p" bldLvl="5"/>
    </p:bld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8914" name="Content Placeholder 8" descr="Mankiw_PaintingArt.jpg"/>
          <p:cNvPicPr>
            <a:picLocks noChangeAspect="1"/>
          </p:cNvPicPr>
          <p:nvPr/>
        </p:nvPicPr>
        <p:blipFill>
          <a:blip r:embed="rId3">
            <a:extLst>
              <a:ext uri="{28A0092B-C50C-407E-A947-70E740481C1C}">
                <a14:useLocalDpi xmlns:a14="http://schemas.microsoft.com/office/drawing/2010/main" val="0"/>
              </a:ext>
            </a:extLst>
          </a:blip>
          <a:srcRect b="16696"/>
          <a:stretch>
            <a:fillRect/>
          </a:stretch>
        </p:blipFill>
        <p:spPr bwMode="auto">
          <a:xfrm>
            <a:off x="0" y="0"/>
            <a:ext cx="9144000"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Rectangle 3"/>
          <p:cNvSpPr>
            <a:spLocks noGrp="1" noChangeArrowheads="1"/>
          </p:cNvSpPr>
          <p:nvPr>
            <p:ph type="title"/>
          </p:nvPr>
        </p:nvSpPr>
        <p:spPr>
          <a:xfrm>
            <a:off x="0" y="0"/>
            <a:ext cx="9144000" cy="1954213"/>
          </a:xfrm>
          <a:solidFill>
            <a:schemeClr val="bg1">
              <a:alpha val="25000"/>
            </a:schemeClr>
          </a:solidFill>
        </p:spPr>
        <p:txBody>
          <a:bodyPr lIns="365760" tIns="182880" anchor="t"/>
          <a:lstStyle/>
          <a:p>
            <a:pPr algn="l">
              <a:lnSpc>
                <a:spcPct val="115000"/>
              </a:lnSpc>
            </a:pPr>
            <a:r>
              <a:rPr lang="en-US" altLang="en-US" sz="3700">
                <a:solidFill>
                  <a:schemeClr val="tx1"/>
                </a:solidFill>
                <a:effectLst>
                  <a:outerShdw blurRad="38100" dist="38100" dir="2700000" algn="tl">
                    <a:srgbClr val="C0C0C0"/>
                  </a:outerShdw>
                </a:effectLst>
              </a:rPr>
              <a:t>CHAPTER SUMMARY</a:t>
            </a:r>
          </a:p>
        </p:txBody>
      </p:sp>
      <p:sp>
        <p:nvSpPr>
          <p:cNvPr id="38916" name="Rectangle 4"/>
          <p:cNvSpPr>
            <a:spLocks noGrp="1" noChangeArrowheads="1"/>
          </p:cNvSpPr>
          <p:nvPr>
            <p:ph type="body" idx="1"/>
          </p:nvPr>
        </p:nvSpPr>
        <p:spPr>
          <a:xfrm>
            <a:off x="373063" y="1906588"/>
            <a:ext cx="8313737" cy="4262437"/>
          </a:xfrm>
        </p:spPr>
        <p:txBody>
          <a:bodyPr/>
          <a:lstStyle/>
          <a:p>
            <a:pPr>
              <a:buClr>
                <a:srgbClr val="996633"/>
              </a:buClr>
            </a:pPr>
            <a:r>
              <a:rPr lang="en-US" altLang="en-US" sz="2700"/>
              <a:t>The height of the </a:t>
            </a:r>
            <a:r>
              <a:rPr lang="en-US" altLang="en-US" sz="2700" b="1" i="1"/>
              <a:t>D</a:t>
            </a:r>
            <a:r>
              <a:rPr lang="en-US" altLang="en-US" sz="2700"/>
              <a:t> curve reflects the value of the good to buyers—their willingness to pay for it.</a:t>
            </a:r>
          </a:p>
          <a:p>
            <a:pPr>
              <a:buClr>
                <a:srgbClr val="996633"/>
              </a:buClr>
            </a:pPr>
            <a:r>
              <a:rPr lang="en-US" altLang="en-US" sz="2700"/>
              <a:t>Consumer surplus is the difference between what buyers are willing to pay for a good and what they actually pay.  </a:t>
            </a:r>
          </a:p>
          <a:p>
            <a:pPr>
              <a:buClr>
                <a:srgbClr val="996633"/>
              </a:buClr>
            </a:pPr>
            <a:r>
              <a:rPr lang="en-US" altLang="en-US" sz="2700"/>
              <a:t>On the graph, consumer surplus is the area between </a:t>
            </a:r>
            <a:r>
              <a:rPr lang="en-US" altLang="en-US" sz="2700" b="1" i="1"/>
              <a:t>P</a:t>
            </a:r>
            <a:r>
              <a:rPr lang="en-US" altLang="en-US" sz="2700"/>
              <a:t> and the </a:t>
            </a:r>
            <a:r>
              <a:rPr lang="en-US" altLang="en-US" sz="2700" b="1" i="1"/>
              <a:t>D</a:t>
            </a:r>
            <a:r>
              <a:rPr lang="en-US" altLang="en-US" sz="2700"/>
              <a:t> curve. </a:t>
            </a:r>
          </a:p>
        </p:txBody>
      </p:sp>
      <p:sp>
        <p:nvSpPr>
          <p:cNvPr id="38917" name="Rectangle 5"/>
          <p:cNvSpPr>
            <a:spLocks noChangeArrowheads="1"/>
          </p:cNvSpPr>
          <p:nvPr/>
        </p:nvSpPr>
        <p:spPr bwMode="auto">
          <a:xfrm>
            <a:off x="8302625" y="6375400"/>
            <a:ext cx="68421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58B16CFB-5C10-433B-B3AF-B668BBBEE1A1}" type="slidenum">
              <a:rPr lang="en-US" altLang="en-US" sz="1700">
                <a:solidFill>
                  <a:srgbClr val="777777"/>
                </a:solidFill>
                <a:latin typeface="Tahoma" pitchFamily="34" charset="0"/>
              </a:rPr>
              <a:pPr algn="r"/>
              <a:t>43</a:t>
            </a:fld>
            <a:endParaRPr lang="en-US" altLang="en-US" sz="1700">
              <a:solidFill>
                <a:srgbClr val="777777"/>
              </a:solidFill>
              <a:latin typeface="Tahoma" pitchFamily="34" charset="0"/>
            </a:endParaRP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9986" name="Content Placeholder 8" descr="Mankiw_PaintingArt.jpg"/>
          <p:cNvPicPr>
            <a:picLocks noChangeAspect="1"/>
          </p:cNvPicPr>
          <p:nvPr/>
        </p:nvPicPr>
        <p:blipFill>
          <a:blip r:embed="rId3">
            <a:extLst>
              <a:ext uri="{28A0092B-C50C-407E-A947-70E740481C1C}">
                <a14:useLocalDpi xmlns:a14="http://schemas.microsoft.com/office/drawing/2010/main" val="0"/>
              </a:ext>
            </a:extLst>
          </a:blip>
          <a:srcRect b="16696"/>
          <a:stretch>
            <a:fillRect/>
          </a:stretch>
        </p:blipFill>
        <p:spPr bwMode="auto">
          <a:xfrm>
            <a:off x="0" y="0"/>
            <a:ext cx="9144000"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9987" name="Rectangle 3"/>
          <p:cNvSpPr>
            <a:spLocks noGrp="1" noChangeArrowheads="1"/>
          </p:cNvSpPr>
          <p:nvPr>
            <p:ph type="title"/>
          </p:nvPr>
        </p:nvSpPr>
        <p:spPr>
          <a:xfrm>
            <a:off x="0" y="0"/>
            <a:ext cx="9144000" cy="1954213"/>
          </a:xfrm>
          <a:solidFill>
            <a:schemeClr val="bg1">
              <a:alpha val="25000"/>
            </a:schemeClr>
          </a:solidFill>
        </p:spPr>
        <p:txBody>
          <a:bodyPr lIns="365760" tIns="182880" anchor="t"/>
          <a:lstStyle/>
          <a:p>
            <a:pPr algn="l">
              <a:lnSpc>
                <a:spcPct val="115000"/>
              </a:lnSpc>
            </a:pPr>
            <a:r>
              <a:rPr lang="en-US" altLang="en-US" sz="3700">
                <a:solidFill>
                  <a:schemeClr val="tx1"/>
                </a:solidFill>
                <a:effectLst>
                  <a:outerShdw blurRad="38100" dist="38100" dir="2700000" algn="tl">
                    <a:srgbClr val="C0C0C0"/>
                  </a:outerShdw>
                </a:effectLst>
              </a:rPr>
              <a:t>CHAPTER SUMMARY</a:t>
            </a:r>
          </a:p>
        </p:txBody>
      </p:sp>
      <p:sp>
        <p:nvSpPr>
          <p:cNvPr id="169988" name="Rectangle 4"/>
          <p:cNvSpPr>
            <a:spLocks noGrp="1" noChangeArrowheads="1"/>
          </p:cNvSpPr>
          <p:nvPr>
            <p:ph type="body" idx="1"/>
          </p:nvPr>
        </p:nvSpPr>
        <p:spPr>
          <a:xfrm>
            <a:off x="373063" y="1947863"/>
            <a:ext cx="8313737" cy="4262437"/>
          </a:xfrm>
        </p:spPr>
        <p:txBody>
          <a:bodyPr/>
          <a:lstStyle/>
          <a:p>
            <a:pPr>
              <a:buClr>
                <a:srgbClr val="996633"/>
              </a:buClr>
            </a:pPr>
            <a:r>
              <a:rPr lang="en-US" altLang="en-US" sz="2700"/>
              <a:t>The height of the </a:t>
            </a:r>
            <a:r>
              <a:rPr lang="en-US" altLang="en-US" sz="2700" b="1" i="1"/>
              <a:t>S</a:t>
            </a:r>
            <a:r>
              <a:rPr lang="en-US" altLang="en-US" sz="2700"/>
              <a:t> curve is sellers’ cost of producing the good.  Sellers are willing to sell if the price they get is at least as high as their cost.</a:t>
            </a:r>
          </a:p>
          <a:p>
            <a:pPr>
              <a:buClr>
                <a:srgbClr val="996633"/>
              </a:buClr>
            </a:pPr>
            <a:r>
              <a:rPr lang="en-US" altLang="en-US" sz="2700"/>
              <a:t>Producer surplus is the difference between what sellers receive for a good and their cost of producing it. </a:t>
            </a:r>
          </a:p>
          <a:p>
            <a:pPr>
              <a:buClr>
                <a:srgbClr val="996633"/>
              </a:buClr>
            </a:pPr>
            <a:r>
              <a:rPr lang="en-US" altLang="en-US" sz="2700"/>
              <a:t>On the graph, producer surplus is the area between </a:t>
            </a:r>
            <a:r>
              <a:rPr lang="en-US" altLang="en-US" sz="2700" b="1" i="1"/>
              <a:t>P</a:t>
            </a:r>
            <a:r>
              <a:rPr lang="en-US" altLang="en-US" sz="2700"/>
              <a:t> and the </a:t>
            </a:r>
            <a:r>
              <a:rPr lang="en-US" altLang="en-US" sz="2700" b="1" i="1"/>
              <a:t>S</a:t>
            </a:r>
            <a:r>
              <a:rPr lang="en-US" altLang="en-US" sz="2700"/>
              <a:t> curve. </a:t>
            </a:r>
          </a:p>
        </p:txBody>
      </p:sp>
      <p:sp>
        <p:nvSpPr>
          <p:cNvPr id="169989" name="Rectangle 5"/>
          <p:cNvSpPr>
            <a:spLocks noChangeArrowheads="1"/>
          </p:cNvSpPr>
          <p:nvPr/>
        </p:nvSpPr>
        <p:spPr bwMode="auto">
          <a:xfrm>
            <a:off x="8302625" y="6375400"/>
            <a:ext cx="68421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0782B5D0-BF65-4879-AB41-E378B31D4AC7}" type="slidenum">
              <a:rPr lang="en-US" altLang="en-US" sz="1700">
                <a:solidFill>
                  <a:srgbClr val="777777"/>
                </a:solidFill>
                <a:latin typeface="Tahoma" pitchFamily="34" charset="0"/>
              </a:rPr>
              <a:pPr algn="r"/>
              <a:t>44</a:t>
            </a:fld>
            <a:endParaRPr lang="en-US" altLang="en-US" sz="1700">
              <a:solidFill>
                <a:srgbClr val="777777"/>
              </a:solidFill>
              <a:latin typeface="Tahoma" pitchFamily="34" charset="0"/>
            </a:endParaRP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4082" name="Content Placeholder 8" descr="Mankiw_PaintingArt.jpg"/>
          <p:cNvPicPr>
            <a:picLocks noChangeAspect="1"/>
          </p:cNvPicPr>
          <p:nvPr/>
        </p:nvPicPr>
        <p:blipFill>
          <a:blip r:embed="rId3">
            <a:extLst>
              <a:ext uri="{28A0092B-C50C-407E-A947-70E740481C1C}">
                <a14:useLocalDpi xmlns:a14="http://schemas.microsoft.com/office/drawing/2010/main" val="0"/>
              </a:ext>
            </a:extLst>
          </a:blip>
          <a:srcRect b="16696"/>
          <a:stretch>
            <a:fillRect/>
          </a:stretch>
        </p:blipFill>
        <p:spPr bwMode="auto">
          <a:xfrm>
            <a:off x="0" y="0"/>
            <a:ext cx="9144000"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083" name="Rectangle 3"/>
          <p:cNvSpPr>
            <a:spLocks noGrp="1" noChangeArrowheads="1"/>
          </p:cNvSpPr>
          <p:nvPr>
            <p:ph type="title"/>
          </p:nvPr>
        </p:nvSpPr>
        <p:spPr>
          <a:xfrm>
            <a:off x="0" y="0"/>
            <a:ext cx="9144000" cy="1954213"/>
          </a:xfrm>
          <a:solidFill>
            <a:schemeClr val="bg1">
              <a:alpha val="25000"/>
            </a:schemeClr>
          </a:solidFill>
        </p:spPr>
        <p:txBody>
          <a:bodyPr lIns="365760" tIns="182880" anchor="t"/>
          <a:lstStyle/>
          <a:p>
            <a:pPr algn="l">
              <a:lnSpc>
                <a:spcPct val="115000"/>
              </a:lnSpc>
            </a:pPr>
            <a:r>
              <a:rPr lang="en-US" altLang="en-US" sz="3700">
                <a:solidFill>
                  <a:schemeClr val="tx1"/>
                </a:solidFill>
                <a:effectLst>
                  <a:outerShdw blurRad="38100" dist="38100" dir="2700000" algn="tl">
                    <a:srgbClr val="C0C0C0"/>
                  </a:outerShdw>
                </a:effectLst>
              </a:rPr>
              <a:t>CHAPTER SUMMARY</a:t>
            </a:r>
          </a:p>
        </p:txBody>
      </p:sp>
      <p:sp>
        <p:nvSpPr>
          <p:cNvPr id="174084" name="Rectangle 4"/>
          <p:cNvSpPr>
            <a:spLocks noGrp="1" noChangeArrowheads="1"/>
          </p:cNvSpPr>
          <p:nvPr>
            <p:ph type="body" idx="1"/>
          </p:nvPr>
        </p:nvSpPr>
        <p:spPr>
          <a:xfrm>
            <a:off x="373063" y="1914525"/>
            <a:ext cx="8313737" cy="4562475"/>
          </a:xfrm>
        </p:spPr>
        <p:txBody>
          <a:bodyPr/>
          <a:lstStyle/>
          <a:p>
            <a:pPr>
              <a:buClr>
                <a:srgbClr val="996633"/>
              </a:buClr>
            </a:pPr>
            <a:r>
              <a:rPr lang="en-US" altLang="en-US" sz="2700"/>
              <a:t>To measure of society’s well-being, we use </a:t>
            </a:r>
            <a:br>
              <a:rPr lang="en-US" altLang="en-US" sz="2700"/>
            </a:br>
            <a:r>
              <a:rPr lang="en-US" altLang="en-US" sz="2700"/>
              <a:t>total surplus, the sum of consumer and producer surplus.  </a:t>
            </a:r>
          </a:p>
          <a:p>
            <a:pPr>
              <a:buClr>
                <a:srgbClr val="996633"/>
              </a:buClr>
            </a:pPr>
            <a:r>
              <a:rPr lang="en-US" altLang="en-US" sz="2700"/>
              <a:t>Efficiency means that total surplus is maximized, that the goods are produced by sellers with lowest cost, and that they are consumed by buyers who most value them.  </a:t>
            </a:r>
          </a:p>
          <a:p>
            <a:pPr>
              <a:buClr>
                <a:srgbClr val="996633"/>
              </a:buClr>
            </a:pPr>
            <a:r>
              <a:rPr lang="en-US" altLang="en-US" sz="2700"/>
              <a:t>Under perfect competition, the market outcome is efficient.  Altering it would reduce total surplus.</a:t>
            </a:r>
          </a:p>
        </p:txBody>
      </p:sp>
      <p:sp>
        <p:nvSpPr>
          <p:cNvPr id="174085" name="Rectangle 5"/>
          <p:cNvSpPr>
            <a:spLocks noChangeArrowheads="1"/>
          </p:cNvSpPr>
          <p:nvPr/>
        </p:nvSpPr>
        <p:spPr bwMode="auto">
          <a:xfrm>
            <a:off x="8302625" y="6375400"/>
            <a:ext cx="684213"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BF5BD374-E4EA-44A7-8233-C9623705FA6E}" type="slidenum">
              <a:rPr lang="en-US" altLang="en-US" sz="1700">
                <a:solidFill>
                  <a:srgbClr val="777777"/>
                </a:solidFill>
                <a:latin typeface="Tahoma" pitchFamily="34" charset="0"/>
              </a:rPr>
              <a:pPr algn="r"/>
              <a:t>45</a:t>
            </a:fld>
            <a:endParaRPr lang="en-US" altLang="en-US" sz="1700">
              <a:solidFill>
                <a:srgbClr val="777777"/>
              </a:solidFill>
              <a:latin typeface="Tahoma" pitchFamily="34"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Footer Placeholder 1"/>
          <p:cNvSpPr>
            <a:spLocks noGrp="1"/>
          </p:cNvSpPr>
          <p:nvPr>
            <p:ph type="ftr" sz="quarter" idx="10"/>
          </p:nvPr>
        </p:nvSpPr>
        <p:spPr/>
        <p:txBody>
          <a:bodyPr/>
          <a:lstStyle/>
          <a:p>
            <a:r>
              <a:rPr lang="en-US" altLang="en-US"/>
              <a:t>CONSUMERS, PRODUCERS, AND THE EFFICIENCY OF MARKETS</a:t>
            </a:r>
          </a:p>
        </p:txBody>
      </p:sp>
      <p:sp>
        <p:nvSpPr>
          <p:cNvPr id="35" name="Slide Number Placeholder 2"/>
          <p:cNvSpPr>
            <a:spLocks noGrp="1"/>
          </p:cNvSpPr>
          <p:nvPr>
            <p:ph type="sldNum" sz="quarter" idx="11"/>
          </p:nvPr>
        </p:nvSpPr>
        <p:spPr/>
        <p:txBody>
          <a:bodyPr/>
          <a:lstStyle/>
          <a:p>
            <a:fld id="{5690629B-C8F7-46EF-BBB2-CE75616E738B}" type="slidenum">
              <a:rPr lang="en-US" altLang="en-US"/>
              <a:pPr/>
              <a:t>4</a:t>
            </a:fld>
            <a:endParaRPr lang="en-US" altLang="en-US"/>
          </a:p>
        </p:txBody>
      </p:sp>
      <p:sp>
        <p:nvSpPr>
          <p:cNvPr id="59394" name="Rectangle 2"/>
          <p:cNvSpPr>
            <a:spLocks noGrp="1" noChangeArrowheads="1"/>
          </p:cNvSpPr>
          <p:nvPr>
            <p:ph type="title" idx="4294967295"/>
          </p:nvPr>
        </p:nvSpPr>
        <p:spPr>
          <a:xfrm>
            <a:off x="457200" y="230188"/>
            <a:ext cx="8229600" cy="649287"/>
          </a:xfrm>
        </p:spPr>
        <p:txBody>
          <a:bodyPr/>
          <a:lstStyle/>
          <a:p>
            <a:r>
              <a:rPr lang="en-US" altLang="en-US" sz="3600"/>
              <a:t>WTP and the Demand Curve</a:t>
            </a:r>
          </a:p>
        </p:txBody>
      </p:sp>
      <p:sp>
        <p:nvSpPr>
          <p:cNvPr id="59395" name="Rectangle 3"/>
          <p:cNvSpPr>
            <a:spLocks noGrp="1" noChangeArrowheads="1"/>
          </p:cNvSpPr>
          <p:nvPr>
            <p:ph type="body" idx="4294967295"/>
          </p:nvPr>
        </p:nvSpPr>
        <p:spPr>
          <a:xfrm>
            <a:off x="696913" y="1116013"/>
            <a:ext cx="1873250" cy="1547812"/>
          </a:xfrm>
        </p:spPr>
        <p:txBody>
          <a:bodyPr/>
          <a:lstStyle/>
          <a:p>
            <a:pPr marL="0" indent="0">
              <a:lnSpc>
                <a:spcPct val="110000"/>
              </a:lnSpc>
              <a:buFont typeface="Wingdings" pitchFamily="2" charset="2"/>
              <a:buNone/>
            </a:pPr>
            <a:r>
              <a:rPr lang="en-US" altLang="en-US" sz="2700"/>
              <a:t>Derive the demand schedule:</a:t>
            </a:r>
          </a:p>
        </p:txBody>
      </p:sp>
      <p:sp>
        <p:nvSpPr>
          <p:cNvPr id="69776" name="Rectangle 144"/>
          <p:cNvSpPr>
            <a:spLocks noChangeArrowheads="1"/>
          </p:cNvSpPr>
          <p:nvPr/>
        </p:nvSpPr>
        <p:spPr bwMode="auto">
          <a:xfrm>
            <a:off x="7874000" y="5222875"/>
            <a:ext cx="795338"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105000"/>
              </a:lnSpc>
              <a:spcBef>
                <a:spcPct val="45000"/>
              </a:spcBef>
              <a:buClr>
                <a:srgbClr val="00B85C"/>
              </a:buClr>
              <a:buSzPct val="120000"/>
              <a:buFont typeface="Wingdings" pitchFamily="2" charset="2"/>
              <a:buNone/>
            </a:pPr>
            <a:r>
              <a:rPr lang="en-US" altLang="en-US" sz="2500">
                <a:cs typeface="Arial" charset="0"/>
              </a:rPr>
              <a:t>4</a:t>
            </a:r>
          </a:p>
        </p:txBody>
      </p:sp>
      <p:sp>
        <p:nvSpPr>
          <p:cNvPr id="69774" name="Rectangle 142"/>
          <p:cNvSpPr>
            <a:spLocks noChangeArrowheads="1"/>
          </p:cNvSpPr>
          <p:nvPr/>
        </p:nvSpPr>
        <p:spPr bwMode="auto">
          <a:xfrm>
            <a:off x="5148263" y="5222875"/>
            <a:ext cx="2725737"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rIns="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05000"/>
              </a:lnSpc>
              <a:spcBef>
                <a:spcPct val="45000"/>
              </a:spcBef>
              <a:buClr>
                <a:srgbClr val="00B85C"/>
              </a:buClr>
              <a:buSzPct val="120000"/>
              <a:buFont typeface="Wingdings" pitchFamily="2" charset="2"/>
              <a:buNone/>
            </a:pPr>
            <a:r>
              <a:rPr lang="en-US" altLang="en-US" sz="2500">
                <a:cs typeface="Arial" charset="0"/>
              </a:rPr>
              <a:t>John, Chad, </a:t>
            </a:r>
            <a:br>
              <a:rPr lang="en-US" altLang="en-US" sz="2500">
                <a:cs typeface="Arial" charset="0"/>
              </a:rPr>
            </a:br>
            <a:r>
              <a:rPr lang="en-US" altLang="en-US" sz="2500">
                <a:cs typeface="Arial" charset="0"/>
              </a:rPr>
              <a:t>Anthony, Flea</a:t>
            </a:r>
          </a:p>
        </p:txBody>
      </p:sp>
      <p:sp>
        <p:nvSpPr>
          <p:cNvPr id="59398" name="Rectangle 140"/>
          <p:cNvSpPr>
            <a:spLocks noChangeArrowheads="1"/>
          </p:cNvSpPr>
          <p:nvPr/>
        </p:nvSpPr>
        <p:spPr bwMode="auto">
          <a:xfrm>
            <a:off x="3413125" y="5222875"/>
            <a:ext cx="1735138"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3716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05000"/>
              </a:lnSpc>
              <a:spcBef>
                <a:spcPct val="45000"/>
              </a:spcBef>
              <a:buClr>
                <a:srgbClr val="00B85C"/>
              </a:buClr>
              <a:buSzPct val="120000"/>
              <a:buFont typeface="Wingdings" pitchFamily="2" charset="2"/>
              <a:buNone/>
            </a:pPr>
            <a:r>
              <a:rPr lang="en-US" altLang="en-US" sz="2500">
                <a:cs typeface="Arial" charset="0"/>
              </a:rPr>
              <a:t>   0 – 125</a:t>
            </a:r>
          </a:p>
        </p:txBody>
      </p:sp>
      <p:sp>
        <p:nvSpPr>
          <p:cNvPr id="69768" name="Rectangle 136"/>
          <p:cNvSpPr>
            <a:spLocks noChangeArrowheads="1"/>
          </p:cNvSpPr>
          <p:nvPr/>
        </p:nvSpPr>
        <p:spPr bwMode="auto">
          <a:xfrm>
            <a:off x="7874000" y="4332288"/>
            <a:ext cx="795338" cy="89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105000"/>
              </a:lnSpc>
              <a:spcBef>
                <a:spcPct val="45000"/>
              </a:spcBef>
              <a:buClr>
                <a:srgbClr val="00B85C"/>
              </a:buClr>
              <a:buSzPct val="120000"/>
              <a:buFont typeface="Wingdings" pitchFamily="2" charset="2"/>
              <a:buNone/>
            </a:pPr>
            <a:r>
              <a:rPr lang="en-US" altLang="en-US" sz="2500">
                <a:cs typeface="Arial" charset="0"/>
              </a:rPr>
              <a:t>3</a:t>
            </a:r>
          </a:p>
        </p:txBody>
      </p:sp>
      <p:sp>
        <p:nvSpPr>
          <p:cNvPr id="69766" name="Rectangle 134"/>
          <p:cNvSpPr>
            <a:spLocks noChangeArrowheads="1"/>
          </p:cNvSpPr>
          <p:nvPr/>
        </p:nvSpPr>
        <p:spPr bwMode="auto">
          <a:xfrm>
            <a:off x="5148263" y="4332288"/>
            <a:ext cx="2725737" cy="89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rIns="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05000"/>
              </a:lnSpc>
              <a:spcBef>
                <a:spcPct val="45000"/>
              </a:spcBef>
              <a:buClr>
                <a:srgbClr val="00B85C"/>
              </a:buClr>
              <a:buSzPct val="120000"/>
              <a:buFont typeface="Wingdings" pitchFamily="2" charset="2"/>
              <a:buNone/>
            </a:pPr>
            <a:r>
              <a:rPr lang="en-US" altLang="en-US" sz="2500">
                <a:cs typeface="Arial" charset="0"/>
              </a:rPr>
              <a:t>Chad, Anthony, </a:t>
            </a:r>
            <a:br>
              <a:rPr lang="en-US" altLang="en-US" sz="2500">
                <a:cs typeface="Arial" charset="0"/>
              </a:rPr>
            </a:br>
            <a:r>
              <a:rPr lang="en-US" altLang="en-US" sz="2500">
                <a:cs typeface="Arial" charset="0"/>
              </a:rPr>
              <a:t>Flea</a:t>
            </a:r>
          </a:p>
        </p:txBody>
      </p:sp>
      <p:sp>
        <p:nvSpPr>
          <p:cNvPr id="59401" name="Rectangle 132"/>
          <p:cNvSpPr>
            <a:spLocks noChangeArrowheads="1"/>
          </p:cNvSpPr>
          <p:nvPr/>
        </p:nvSpPr>
        <p:spPr bwMode="auto">
          <a:xfrm>
            <a:off x="3413125" y="4332288"/>
            <a:ext cx="1735138" cy="89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3716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05000"/>
              </a:lnSpc>
              <a:spcBef>
                <a:spcPct val="45000"/>
              </a:spcBef>
              <a:buClr>
                <a:srgbClr val="00B85C"/>
              </a:buClr>
              <a:buSzPct val="120000"/>
              <a:buFont typeface="Wingdings" pitchFamily="2" charset="2"/>
              <a:buNone/>
            </a:pPr>
            <a:r>
              <a:rPr lang="en-US" altLang="en-US" sz="2500">
                <a:cs typeface="Arial" charset="0"/>
              </a:rPr>
              <a:t>126 – 175</a:t>
            </a:r>
          </a:p>
        </p:txBody>
      </p:sp>
      <p:sp>
        <p:nvSpPr>
          <p:cNvPr id="69760" name="Rectangle 128"/>
          <p:cNvSpPr>
            <a:spLocks noChangeArrowheads="1"/>
          </p:cNvSpPr>
          <p:nvPr/>
        </p:nvSpPr>
        <p:spPr bwMode="auto">
          <a:xfrm>
            <a:off x="7874000" y="3641725"/>
            <a:ext cx="795338"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105000"/>
              </a:lnSpc>
              <a:spcBef>
                <a:spcPct val="45000"/>
              </a:spcBef>
              <a:buClr>
                <a:srgbClr val="00B85C"/>
              </a:buClr>
              <a:buSzPct val="120000"/>
              <a:buFont typeface="Wingdings" pitchFamily="2" charset="2"/>
              <a:buNone/>
            </a:pPr>
            <a:r>
              <a:rPr lang="en-US" altLang="en-US" sz="2500">
                <a:cs typeface="Arial" charset="0"/>
              </a:rPr>
              <a:t>2</a:t>
            </a:r>
          </a:p>
        </p:txBody>
      </p:sp>
      <p:sp>
        <p:nvSpPr>
          <p:cNvPr id="69758" name="Rectangle 126"/>
          <p:cNvSpPr>
            <a:spLocks noChangeArrowheads="1"/>
          </p:cNvSpPr>
          <p:nvPr/>
        </p:nvSpPr>
        <p:spPr bwMode="auto">
          <a:xfrm>
            <a:off x="5148263" y="3641725"/>
            <a:ext cx="2725737"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rIns="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05000"/>
              </a:lnSpc>
              <a:spcBef>
                <a:spcPct val="45000"/>
              </a:spcBef>
              <a:buClr>
                <a:srgbClr val="00B85C"/>
              </a:buClr>
              <a:buSzPct val="120000"/>
              <a:buFont typeface="Wingdings" pitchFamily="2" charset="2"/>
              <a:buNone/>
            </a:pPr>
            <a:r>
              <a:rPr lang="en-US" altLang="en-US" sz="2500">
                <a:cs typeface="Arial" charset="0"/>
              </a:rPr>
              <a:t>Anthony, Flea</a:t>
            </a:r>
          </a:p>
        </p:txBody>
      </p:sp>
      <p:sp>
        <p:nvSpPr>
          <p:cNvPr id="59404" name="Rectangle 124"/>
          <p:cNvSpPr>
            <a:spLocks noChangeArrowheads="1"/>
          </p:cNvSpPr>
          <p:nvPr/>
        </p:nvSpPr>
        <p:spPr bwMode="auto">
          <a:xfrm>
            <a:off x="3413125" y="3641725"/>
            <a:ext cx="1735138"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3716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05000"/>
              </a:lnSpc>
              <a:spcBef>
                <a:spcPct val="45000"/>
              </a:spcBef>
              <a:buClr>
                <a:srgbClr val="00B85C"/>
              </a:buClr>
              <a:buSzPct val="120000"/>
              <a:buFont typeface="Wingdings" pitchFamily="2" charset="2"/>
              <a:buNone/>
            </a:pPr>
            <a:r>
              <a:rPr lang="en-US" altLang="en-US" sz="2500">
                <a:cs typeface="Arial" charset="0"/>
              </a:rPr>
              <a:t>176 – 250</a:t>
            </a:r>
          </a:p>
        </p:txBody>
      </p:sp>
      <p:sp>
        <p:nvSpPr>
          <p:cNvPr id="69752" name="Rectangle 120"/>
          <p:cNvSpPr>
            <a:spLocks noChangeArrowheads="1"/>
          </p:cNvSpPr>
          <p:nvPr/>
        </p:nvSpPr>
        <p:spPr bwMode="auto">
          <a:xfrm>
            <a:off x="7874000" y="2951163"/>
            <a:ext cx="795338"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105000"/>
              </a:lnSpc>
              <a:spcBef>
                <a:spcPct val="45000"/>
              </a:spcBef>
              <a:buClr>
                <a:srgbClr val="00B85C"/>
              </a:buClr>
              <a:buSzPct val="120000"/>
              <a:buFont typeface="Wingdings" pitchFamily="2" charset="2"/>
              <a:buNone/>
            </a:pPr>
            <a:r>
              <a:rPr lang="en-US" altLang="en-US" sz="2500">
                <a:cs typeface="Arial" charset="0"/>
              </a:rPr>
              <a:t>1</a:t>
            </a:r>
          </a:p>
        </p:txBody>
      </p:sp>
      <p:sp>
        <p:nvSpPr>
          <p:cNvPr id="69750" name="Rectangle 118"/>
          <p:cNvSpPr>
            <a:spLocks noChangeArrowheads="1"/>
          </p:cNvSpPr>
          <p:nvPr/>
        </p:nvSpPr>
        <p:spPr bwMode="auto">
          <a:xfrm>
            <a:off x="5148263" y="2951163"/>
            <a:ext cx="2725737"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rIns="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05000"/>
              </a:lnSpc>
              <a:spcBef>
                <a:spcPct val="45000"/>
              </a:spcBef>
              <a:buClr>
                <a:srgbClr val="00B85C"/>
              </a:buClr>
              <a:buSzPct val="120000"/>
              <a:buFont typeface="Wingdings" pitchFamily="2" charset="2"/>
              <a:buNone/>
            </a:pPr>
            <a:r>
              <a:rPr lang="en-US" altLang="en-US" sz="2500">
                <a:cs typeface="Arial" charset="0"/>
              </a:rPr>
              <a:t>Flea</a:t>
            </a:r>
          </a:p>
        </p:txBody>
      </p:sp>
      <p:sp>
        <p:nvSpPr>
          <p:cNvPr id="59407" name="Rectangle 116"/>
          <p:cNvSpPr>
            <a:spLocks noChangeArrowheads="1"/>
          </p:cNvSpPr>
          <p:nvPr/>
        </p:nvSpPr>
        <p:spPr bwMode="auto">
          <a:xfrm>
            <a:off x="3413125" y="2951163"/>
            <a:ext cx="1735138"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3716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05000"/>
              </a:lnSpc>
              <a:spcBef>
                <a:spcPct val="45000"/>
              </a:spcBef>
              <a:buClr>
                <a:srgbClr val="00B85C"/>
              </a:buClr>
              <a:buSzPct val="120000"/>
              <a:buFont typeface="Wingdings" pitchFamily="2" charset="2"/>
              <a:buNone/>
            </a:pPr>
            <a:r>
              <a:rPr lang="en-US" altLang="en-US" sz="2500">
                <a:cs typeface="Arial" charset="0"/>
              </a:rPr>
              <a:t>251 – 300</a:t>
            </a:r>
          </a:p>
        </p:txBody>
      </p:sp>
      <p:sp>
        <p:nvSpPr>
          <p:cNvPr id="69744" name="Rectangle 112"/>
          <p:cNvSpPr>
            <a:spLocks noChangeArrowheads="1"/>
          </p:cNvSpPr>
          <p:nvPr/>
        </p:nvSpPr>
        <p:spPr bwMode="auto">
          <a:xfrm>
            <a:off x="7874000" y="2260600"/>
            <a:ext cx="795338"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105000"/>
              </a:lnSpc>
              <a:spcBef>
                <a:spcPct val="45000"/>
              </a:spcBef>
              <a:buClr>
                <a:srgbClr val="00B85C"/>
              </a:buClr>
              <a:buSzPct val="120000"/>
              <a:buFont typeface="Wingdings" pitchFamily="2" charset="2"/>
              <a:buNone/>
            </a:pPr>
            <a:r>
              <a:rPr lang="en-US" altLang="en-US" sz="2500">
                <a:cs typeface="Arial" charset="0"/>
              </a:rPr>
              <a:t>0</a:t>
            </a:r>
          </a:p>
        </p:txBody>
      </p:sp>
      <p:sp>
        <p:nvSpPr>
          <p:cNvPr id="69742" name="Rectangle 110"/>
          <p:cNvSpPr>
            <a:spLocks noChangeArrowheads="1"/>
          </p:cNvSpPr>
          <p:nvPr/>
        </p:nvSpPr>
        <p:spPr bwMode="auto">
          <a:xfrm>
            <a:off x="5148263" y="2260600"/>
            <a:ext cx="2725737"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rIns="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05000"/>
              </a:lnSpc>
              <a:spcBef>
                <a:spcPct val="45000"/>
              </a:spcBef>
              <a:buClr>
                <a:srgbClr val="00B85C"/>
              </a:buClr>
              <a:buSzPct val="120000"/>
              <a:buFont typeface="Wingdings" pitchFamily="2" charset="2"/>
              <a:buNone/>
            </a:pPr>
            <a:r>
              <a:rPr lang="en-US" altLang="en-US" sz="2500">
                <a:cs typeface="Arial" charset="0"/>
              </a:rPr>
              <a:t>nobody</a:t>
            </a:r>
          </a:p>
        </p:txBody>
      </p:sp>
      <p:sp>
        <p:nvSpPr>
          <p:cNvPr id="59410" name="Rectangle 108"/>
          <p:cNvSpPr>
            <a:spLocks noChangeArrowheads="1"/>
          </p:cNvSpPr>
          <p:nvPr/>
        </p:nvSpPr>
        <p:spPr bwMode="auto">
          <a:xfrm>
            <a:off x="3413125" y="2260600"/>
            <a:ext cx="1735138"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13716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lnSpc>
                <a:spcPct val="105000"/>
              </a:lnSpc>
              <a:spcBef>
                <a:spcPct val="45000"/>
              </a:spcBef>
              <a:buClr>
                <a:srgbClr val="00B85C"/>
              </a:buClr>
              <a:buSzPct val="120000"/>
              <a:buFont typeface="Wingdings" pitchFamily="2" charset="2"/>
              <a:buNone/>
            </a:pPr>
            <a:r>
              <a:rPr lang="en-US" altLang="en-US" sz="2500">
                <a:cs typeface="Arial" charset="0"/>
              </a:rPr>
              <a:t>$301 &amp; up</a:t>
            </a:r>
          </a:p>
        </p:txBody>
      </p:sp>
      <p:sp>
        <p:nvSpPr>
          <p:cNvPr id="59411" name="Rectangle 27"/>
          <p:cNvSpPr>
            <a:spLocks noChangeArrowheads="1"/>
          </p:cNvSpPr>
          <p:nvPr/>
        </p:nvSpPr>
        <p:spPr bwMode="auto">
          <a:xfrm>
            <a:off x="7874000" y="1370013"/>
            <a:ext cx="795338" cy="89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105000"/>
              </a:lnSpc>
              <a:spcBef>
                <a:spcPct val="45000"/>
              </a:spcBef>
              <a:buClr>
                <a:srgbClr val="00B85C"/>
              </a:buClr>
              <a:buSzPct val="120000"/>
              <a:buFont typeface="Wingdings" pitchFamily="2" charset="2"/>
              <a:buNone/>
            </a:pPr>
            <a:r>
              <a:rPr lang="en-US" altLang="en-US" sz="2500" b="1" i="1">
                <a:cs typeface="Arial" charset="0"/>
              </a:rPr>
              <a:t>Q</a:t>
            </a:r>
            <a:r>
              <a:rPr lang="en-US" altLang="en-US" sz="2500" b="1" i="1" baseline="30000">
                <a:cs typeface="Arial" charset="0"/>
              </a:rPr>
              <a:t>d</a:t>
            </a:r>
          </a:p>
        </p:txBody>
      </p:sp>
      <p:sp>
        <p:nvSpPr>
          <p:cNvPr id="59412" name="Rectangle 26"/>
          <p:cNvSpPr>
            <a:spLocks noChangeArrowheads="1"/>
          </p:cNvSpPr>
          <p:nvPr/>
        </p:nvSpPr>
        <p:spPr bwMode="auto">
          <a:xfrm>
            <a:off x="5148263" y="1370013"/>
            <a:ext cx="2725737" cy="89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105000"/>
              </a:lnSpc>
              <a:spcBef>
                <a:spcPct val="45000"/>
              </a:spcBef>
              <a:buClr>
                <a:srgbClr val="00B85C"/>
              </a:buClr>
              <a:buSzPct val="120000"/>
              <a:buFont typeface="Wingdings" pitchFamily="2" charset="2"/>
              <a:buNone/>
            </a:pPr>
            <a:r>
              <a:rPr lang="en-US" altLang="en-US" sz="2500">
                <a:cs typeface="Arial" charset="0"/>
              </a:rPr>
              <a:t>who buys</a:t>
            </a:r>
          </a:p>
        </p:txBody>
      </p:sp>
      <p:sp>
        <p:nvSpPr>
          <p:cNvPr id="59413" name="Rectangle 25"/>
          <p:cNvSpPr>
            <a:spLocks noChangeArrowheads="1"/>
          </p:cNvSpPr>
          <p:nvPr/>
        </p:nvSpPr>
        <p:spPr bwMode="auto">
          <a:xfrm>
            <a:off x="3413125" y="1370013"/>
            <a:ext cx="1735138" cy="89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105000"/>
              </a:lnSpc>
              <a:spcBef>
                <a:spcPct val="45000"/>
              </a:spcBef>
              <a:buClr>
                <a:srgbClr val="00B85C"/>
              </a:buClr>
              <a:buSzPct val="120000"/>
              <a:buFont typeface="Wingdings" pitchFamily="2" charset="2"/>
              <a:buNone/>
            </a:pPr>
            <a:r>
              <a:rPr lang="en-US" altLang="en-US" sz="2500" b="1" i="1">
                <a:cs typeface="Arial" charset="0"/>
              </a:rPr>
              <a:t>P</a:t>
            </a:r>
            <a:r>
              <a:rPr lang="en-US" altLang="en-US" sz="2500">
                <a:cs typeface="Arial" charset="0"/>
              </a:rPr>
              <a:t> (price </a:t>
            </a:r>
            <a:br>
              <a:rPr lang="en-US" altLang="en-US" sz="2500">
                <a:cs typeface="Arial" charset="0"/>
              </a:rPr>
            </a:br>
            <a:r>
              <a:rPr lang="en-US" altLang="en-US" sz="2500">
                <a:cs typeface="Arial" charset="0"/>
              </a:rPr>
              <a:t>of iPod)</a:t>
            </a:r>
          </a:p>
        </p:txBody>
      </p:sp>
      <p:sp>
        <p:nvSpPr>
          <p:cNvPr id="59414" name="Line 37"/>
          <p:cNvSpPr>
            <a:spLocks noChangeShapeType="1"/>
          </p:cNvSpPr>
          <p:nvPr/>
        </p:nvSpPr>
        <p:spPr bwMode="auto">
          <a:xfrm>
            <a:off x="3413125" y="1370013"/>
            <a:ext cx="5256213"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rIns="0" anchor="ctr"/>
          <a:lstStyle/>
          <a:p>
            <a:endParaRPr lang="en-US"/>
          </a:p>
        </p:txBody>
      </p:sp>
      <p:sp>
        <p:nvSpPr>
          <p:cNvPr id="59415" name="Line 38"/>
          <p:cNvSpPr>
            <a:spLocks noChangeShapeType="1"/>
          </p:cNvSpPr>
          <p:nvPr/>
        </p:nvSpPr>
        <p:spPr bwMode="auto">
          <a:xfrm>
            <a:off x="3413125" y="2260600"/>
            <a:ext cx="52562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rIns="0" anchor="ctr"/>
          <a:lstStyle/>
          <a:p>
            <a:endParaRPr lang="en-US"/>
          </a:p>
        </p:txBody>
      </p:sp>
      <p:sp>
        <p:nvSpPr>
          <p:cNvPr id="59416" name="Line 41"/>
          <p:cNvSpPr>
            <a:spLocks noChangeShapeType="1"/>
          </p:cNvSpPr>
          <p:nvPr/>
        </p:nvSpPr>
        <p:spPr bwMode="auto">
          <a:xfrm>
            <a:off x="3413125" y="6113463"/>
            <a:ext cx="5256213"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rIns="0" anchor="ctr"/>
          <a:lstStyle/>
          <a:p>
            <a:endParaRPr lang="en-US"/>
          </a:p>
        </p:txBody>
      </p:sp>
      <p:sp>
        <p:nvSpPr>
          <p:cNvPr id="59417" name="Line 42"/>
          <p:cNvSpPr>
            <a:spLocks noChangeShapeType="1"/>
          </p:cNvSpPr>
          <p:nvPr/>
        </p:nvSpPr>
        <p:spPr bwMode="auto">
          <a:xfrm>
            <a:off x="3413125" y="1370013"/>
            <a:ext cx="0" cy="474345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rIns="0" anchor="ctr"/>
          <a:lstStyle/>
          <a:p>
            <a:endParaRPr lang="en-US"/>
          </a:p>
        </p:txBody>
      </p:sp>
      <p:sp>
        <p:nvSpPr>
          <p:cNvPr id="59418" name="Line 43"/>
          <p:cNvSpPr>
            <a:spLocks noChangeShapeType="1"/>
          </p:cNvSpPr>
          <p:nvPr/>
        </p:nvSpPr>
        <p:spPr bwMode="auto">
          <a:xfrm>
            <a:off x="5148263" y="1370013"/>
            <a:ext cx="0" cy="47434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rIns="0" anchor="ctr"/>
          <a:lstStyle/>
          <a:p>
            <a:endParaRPr lang="en-US"/>
          </a:p>
        </p:txBody>
      </p:sp>
      <p:sp>
        <p:nvSpPr>
          <p:cNvPr id="59419" name="Line 44"/>
          <p:cNvSpPr>
            <a:spLocks noChangeShapeType="1"/>
          </p:cNvSpPr>
          <p:nvPr/>
        </p:nvSpPr>
        <p:spPr bwMode="auto">
          <a:xfrm>
            <a:off x="7874000" y="1370013"/>
            <a:ext cx="0" cy="474345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rIns="0" anchor="ctr"/>
          <a:lstStyle/>
          <a:p>
            <a:endParaRPr lang="en-US"/>
          </a:p>
        </p:txBody>
      </p:sp>
      <p:sp>
        <p:nvSpPr>
          <p:cNvPr id="59420" name="Line 45"/>
          <p:cNvSpPr>
            <a:spLocks noChangeShapeType="1"/>
          </p:cNvSpPr>
          <p:nvPr/>
        </p:nvSpPr>
        <p:spPr bwMode="auto">
          <a:xfrm>
            <a:off x="8669338" y="1370013"/>
            <a:ext cx="0" cy="474345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rIns="0" anchor="ctr"/>
          <a:lstStyle/>
          <a:p>
            <a:endParaRPr lang="en-US"/>
          </a:p>
        </p:txBody>
      </p:sp>
      <p:sp>
        <p:nvSpPr>
          <p:cNvPr id="59421" name="Line 109"/>
          <p:cNvSpPr>
            <a:spLocks noChangeShapeType="1"/>
          </p:cNvSpPr>
          <p:nvPr/>
        </p:nvSpPr>
        <p:spPr bwMode="auto">
          <a:xfrm>
            <a:off x="3413125" y="2951163"/>
            <a:ext cx="52562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rIns="0" anchor="ctr"/>
          <a:lstStyle/>
          <a:p>
            <a:endParaRPr lang="en-US"/>
          </a:p>
        </p:txBody>
      </p:sp>
      <p:sp>
        <p:nvSpPr>
          <p:cNvPr id="59422" name="Line 117"/>
          <p:cNvSpPr>
            <a:spLocks noChangeShapeType="1"/>
          </p:cNvSpPr>
          <p:nvPr/>
        </p:nvSpPr>
        <p:spPr bwMode="auto">
          <a:xfrm>
            <a:off x="3413125" y="3641725"/>
            <a:ext cx="52562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rIns="0" anchor="ctr"/>
          <a:lstStyle/>
          <a:p>
            <a:endParaRPr lang="en-US"/>
          </a:p>
        </p:txBody>
      </p:sp>
      <p:sp>
        <p:nvSpPr>
          <p:cNvPr id="59423" name="Line 125"/>
          <p:cNvSpPr>
            <a:spLocks noChangeShapeType="1"/>
          </p:cNvSpPr>
          <p:nvPr/>
        </p:nvSpPr>
        <p:spPr bwMode="auto">
          <a:xfrm>
            <a:off x="3413125" y="4332288"/>
            <a:ext cx="52562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rIns="0" anchor="ctr"/>
          <a:lstStyle/>
          <a:p>
            <a:endParaRPr lang="en-US"/>
          </a:p>
        </p:txBody>
      </p:sp>
      <p:sp>
        <p:nvSpPr>
          <p:cNvPr id="59424" name="Line 133"/>
          <p:cNvSpPr>
            <a:spLocks noChangeShapeType="1"/>
          </p:cNvSpPr>
          <p:nvPr/>
        </p:nvSpPr>
        <p:spPr bwMode="auto">
          <a:xfrm>
            <a:off x="3413125" y="5222875"/>
            <a:ext cx="52562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rIns="0" anchor="ctr"/>
          <a:lstStyle/>
          <a:p>
            <a:endParaRPr lang="en-US"/>
          </a:p>
        </p:txBody>
      </p:sp>
      <p:graphicFrame>
        <p:nvGraphicFramePr>
          <p:cNvPr id="69882" name="Group 250"/>
          <p:cNvGraphicFramePr>
            <a:graphicFrameLocks noGrp="1"/>
          </p:cNvGraphicFramePr>
          <p:nvPr/>
        </p:nvGraphicFramePr>
        <p:xfrm>
          <a:off x="465138" y="3073400"/>
          <a:ext cx="2538412" cy="2932114"/>
        </p:xfrm>
        <a:graphic>
          <a:graphicData uri="http://schemas.openxmlformats.org/drawingml/2006/table">
            <a:tbl>
              <a:tblPr/>
              <a:tblGrid>
                <a:gridCol w="1506537"/>
                <a:gridCol w="1031875"/>
              </a:tblGrid>
              <a:tr h="587375">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1" u="none" strike="noStrike" cap="none" normalizeH="0" baseline="0" smtClean="0">
                          <a:ln>
                            <a:noFill/>
                          </a:ln>
                          <a:solidFill>
                            <a:schemeClr val="tx1"/>
                          </a:solidFill>
                          <a:effectLst/>
                          <a:latin typeface="Arial" charset="0"/>
                        </a:rPr>
                        <a:t>name</a:t>
                      </a:r>
                    </a:p>
                  </a:txBody>
                  <a:tcPr marL="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1" u="none" strike="noStrike" cap="none" normalizeH="0" baseline="0" smtClean="0">
                          <a:ln>
                            <a:noFill/>
                          </a:ln>
                          <a:solidFill>
                            <a:schemeClr val="tx1"/>
                          </a:solidFill>
                          <a:effectLst/>
                          <a:latin typeface="Arial" charset="0"/>
                        </a:rPr>
                        <a:t>WTP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85788">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Anthony</a:t>
                      </a:r>
                    </a:p>
                  </a:txBody>
                  <a:tcPr marL="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$250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87375">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Chad</a:t>
                      </a:r>
                    </a:p>
                  </a:txBody>
                  <a:tcPr marL="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175</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85788">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Flea</a:t>
                      </a:r>
                    </a:p>
                  </a:txBody>
                  <a:tcPr marL="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300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85788">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John</a:t>
                      </a:r>
                    </a:p>
                  </a:txBody>
                  <a:tcPr marL="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125</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9742"/>
                                        </p:tgtEl>
                                        <p:attrNameLst>
                                          <p:attrName>style.visibility</p:attrName>
                                        </p:attrNameLst>
                                      </p:cBhvr>
                                      <p:to>
                                        <p:strVal val="visible"/>
                                      </p:to>
                                    </p:set>
                                    <p:animEffect transition="in" filter="wipe(left)">
                                      <p:cBhvr>
                                        <p:cTn id="7" dur="500"/>
                                        <p:tgtEl>
                                          <p:spTgt spid="697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9744"/>
                                        </p:tgtEl>
                                        <p:attrNameLst>
                                          <p:attrName>style.visibility</p:attrName>
                                        </p:attrNameLst>
                                      </p:cBhvr>
                                      <p:to>
                                        <p:strVal val="visible"/>
                                      </p:to>
                                    </p:set>
                                    <p:animEffect transition="in" filter="wipe(left)">
                                      <p:cBhvr>
                                        <p:cTn id="12" dur="500"/>
                                        <p:tgtEl>
                                          <p:spTgt spid="697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9750"/>
                                        </p:tgtEl>
                                        <p:attrNameLst>
                                          <p:attrName>style.visibility</p:attrName>
                                        </p:attrNameLst>
                                      </p:cBhvr>
                                      <p:to>
                                        <p:strVal val="visible"/>
                                      </p:to>
                                    </p:set>
                                    <p:animEffect transition="in" filter="wipe(left)">
                                      <p:cBhvr>
                                        <p:cTn id="17" dur="500"/>
                                        <p:tgtEl>
                                          <p:spTgt spid="6975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9752"/>
                                        </p:tgtEl>
                                        <p:attrNameLst>
                                          <p:attrName>style.visibility</p:attrName>
                                        </p:attrNameLst>
                                      </p:cBhvr>
                                      <p:to>
                                        <p:strVal val="visible"/>
                                      </p:to>
                                    </p:set>
                                    <p:animEffect transition="in" filter="wipe(left)">
                                      <p:cBhvr>
                                        <p:cTn id="22" dur="500"/>
                                        <p:tgtEl>
                                          <p:spTgt spid="6975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9758"/>
                                        </p:tgtEl>
                                        <p:attrNameLst>
                                          <p:attrName>style.visibility</p:attrName>
                                        </p:attrNameLst>
                                      </p:cBhvr>
                                      <p:to>
                                        <p:strVal val="visible"/>
                                      </p:to>
                                    </p:set>
                                    <p:animEffect transition="in" filter="wipe(left)">
                                      <p:cBhvr>
                                        <p:cTn id="27" dur="500"/>
                                        <p:tgtEl>
                                          <p:spTgt spid="6975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9760"/>
                                        </p:tgtEl>
                                        <p:attrNameLst>
                                          <p:attrName>style.visibility</p:attrName>
                                        </p:attrNameLst>
                                      </p:cBhvr>
                                      <p:to>
                                        <p:strVal val="visible"/>
                                      </p:to>
                                    </p:set>
                                    <p:animEffect transition="in" filter="wipe(left)">
                                      <p:cBhvr>
                                        <p:cTn id="32" dur="500"/>
                                        <p:tgtEl>
                                          <p:spTgt spid="6976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9766"/>
                                        </p:tgtEl>
                                        <p:attrNameLst>
                                          <p:attrName>style.visibility</p:attrName>
                                        </p:attrNameLst>
                                      </p:cBhvr>
                                      <p:to>
                                        <p:strVal val="visible"/>
                                      </p:to>
                                    </p:set>
                                    <p:animEffect transition="in" filter="wipe(left)">
                                      <p:cBhvr>
                                        <p:cTn id="37" dur="500"/>
                                        <p:tgtEl>
                                          <p:spTgt spid="6976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9768"/>
                                        </p:tgtEl>
                                        <p:attrNameLst>
                                          <p:attrName>style.visibility</p:attrName>
                                        </p:attrNameLst>
                                      </p:cBhvr>
                                      <p:to>
                                        <p:strVal val="visible"/>
                                      </p:to>
                                    </p:set>
                                    <p:animEffect transition="in" filter="wipe(left)">
                                      <p:cBhvr>
                                        <p:cTn id="42" dur="500"/>
                                        <p:tgtEl>
                                          <p:spTgt spid="6976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9774"/>
                                        </p:tgtEl>
                                        <p:attrNameLst>
                                          <p:attrName>style.visibility</p:attrName>
                                        </p:attrNameLst>
                                      </p:cBhvr>
                                      <p:to>
                                        <p:strVal val="visible"/>
                                      </p:to>
                                    </p:set>
                                    <p:animEffect transition="in" filter="wipe(left)">
                                      <p:cBhvr>
                                        <p:cTn id="47" dur="500"/>
                                        <p:tgtEl>
                                          <p:spTgt spid="6977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69776"/>
                                        </p:tgtEl>
                                        <p:attrNameLst>
                                          <p:attrName>style.visibility</p:attrName>
                                        </p:attrNameLst>
                                      </p:cBhvr>
                                      <p:to>
                                        <p:strVal val="visible"/>
                                      </p:to>
                                    </p:set>
                                    <p:animEffect transition="in" filter="wipe(left)">
                                      <p:cBhvr>
                                        <p:cTn id="52" dur="500"/>
                                        <p:tgtEl>
                                          <p:spTgt spid="697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776" grpId="0"/>
      <p:bldP spid="69774" grpId="0"/>
      <p:bldP spid="69768" grpId="0"/>
      <p:bldP spid="69766" grpId="0"/>
      <p:bldP spid="69760" grpId="0"/>
      <p:bldP spid="69758" grpId="0"/>
      <p:bldP spid="69752" grpId="0"/>
      <p:bldP spid="69750" grpId="0"/>
      <p:bldP spid="69744" grpId="0"/>
      <p:bldP spid="697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Footer Placeholder 1"/>
          <p:cNvSpPr>
            <a:spLocks noGrp="1"/>
          </p:cNvSpPr>
          <p:nvPr>
            <p:ph type="ftr" sz="quarter" idx="10"/>
          </p:nvPr>
        </p:nvSpPr>
        <p:spPr/>
        <p:txBody>
          <a:bodyPr/>
          <a:lstStyle/>
          <a:p>
            <a:r>
              <a:rPr lang="en-US" altLang="en-US"/>
              <a:t>CONSUMERS, PRODUCERS, AND THE EFFICIENCY OF MARKETS</a:t>
            </a:r>
          </a:p>
        </p:txBody>
      </p:sp>
      <p:sp>
        <p:nvSpPr>
          <p:cNvPr id="44" name="Slide Number Placeholder 2"/>
          <p:cNvSpPr>
            <a:spLocks noGrp="1"/>
          </p:cNvSpPr>
          <p:nvPr>
            <p:ph type="sldNum" sz="quarter" idx="11"/>
          </p:nvPr>
        </p:nvSpPr>
        <p:spPr/>
        <p:txBody>
          <a:bodyPr/>
          <a:lstStyle/>
          <a:p>
            <a:fld id="{565EA10C-2E9C-446A-B81D-D7C9B56A877B}" type="slidenum">
              <a:rPr lang="en-US" altLang="en-US"/>
              <a:pPr/>
              <a:t>5</a:t>
            </a:fld>
            <a:endParaRPr lang="en-US" altLang="en-US"/>
          </a:p>
        </p:txBody>
      </p:sp>
      <p:graphicFrame>
        <p:nvGraphicFramePr>
          <p:cNvPr id="61442" name="Object 66"/>
          <p:cNvGraphicFramePr>
            <a:graphicFrameLocks noChangeAspect="1"/>
          </p:cNvGraphicFramePr>
          <p:nvPr/>
        </p:nvGraphicFramePr>
        <p:xfrm>
          <a:off x="214313" y="804863"/>
          <a:ext cx="5900737" cy="5711825"/>
        </p:xfrm>
        <a:graphic>
          <a:graphicData uri="http://schemas.openxmlformats.org/presentationml/2006/ole">
            <mc:AlternateContent xmlns:mc="http://schemas.openxmlformats.org/markup-compatibility/2006">
              <mc:Choice xmlns:v="urn:schemas-microsoft-com:vml" Requires="v">
                <p:oleObj spid="_x0000_s61506" name="Chart" r:id="rId4" imgW="3667125" imgH="3552944" progId="Excel.Chart.8">
                  <p:embed/>
                </p:oleObj>
              </mc:Choice>
              <mc:Fallback>
                <p:oleObj name="Chart" r:id="rId4" imgW="3667125" imgH="3552944" progId="Excel.Chart.8">
                  <p:embed/>
                  <p:pic>
                    <p:nvPicPr>
                      <p:cNvPr id="0" name="Object 6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804863"/>
                        <a:ext cx="5900737" cy="571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749" name="Line 69"/>
          <p:cNvSpPr>
            <a:spLocks noChangeShapeType="1"/>
          </p:cNvSpPr>
          <p:nvPr/>
        </p:nvSpPr>
        <p:spPr bwMode="auto">
          <a:xfrm flipV="1">
            <a:off x="1643063" y="1270000"/>
            <a:ext cx="0" cy="815975"/>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50" name="Line 70"/>
          <p:cNvSpPr>
            <a:spLocks noChangeShapeType="1"/>
          </p:cNvSpPr>
          <p:nvPr/>
        </p:nvSpPr>
        <p:spPr bwMode="auto">
          <a:xfrm>
            <a:off x="1614488" y="2078038"/>
            <a:ext cx="855662"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45" name="Rectangle 2"/>
          <p:cNvSpPr>
            <a:spLocks noGrp="1" noChangeArrowheads="1"/>
          </p:cNvSpPr>
          <p:nvPr>
            <p:ph type="title" idx="4294967295"/>
          </p:nvPr>
        </p:nvSpPr>
        <p:spPr>
          <a:xfrm>
            <a:off x="457200" y="230188"/>
            <a:ext cx="8229600" cy="649287"/>
          </a:xfrm>
        </p:spPr>
        <p:txBody>
          <a:bodyPr/>
          <a:lstStyle/>
          <a:p>
            <a:r>
              <a:rPr lang="en-US" altLang="en-US" sz="3600"/>
              <a:t>WTP and the Demand Curve</a:t>
            </a:r>
          </a:p>
        </p:txBody>
      </p:sp>
      <p:graphicFrame>
        <p:nvGraphicFramePr>
          <p:cNvPr id="71745" name="Group 65"/>
          <p:cNvGraphicFramePr>
            <a:graphicFrameLocks noGrp="1"/>
          </p:cNvGraphicFramePr>
          <p:nvPr/>
        </p:nvGraphicFramePr>
        <p:xfrm>
          <a:off x="6146800" y="1370013"/>
          <a:ext cx="2530475" cy="4335465"/>
        </p:xfrm>
        <a:graphic>
          <a:graphicData uri="http://schemas.openxmlformats.org/drawingml/2006/table">
            <a:tbl>
              <a:tblPr/>
              <a:tblGrid>
                <a:gridCol w="1735138"/>
                <a:gridCol w="795337"/>
              </a:tblGrid>
              <a:tr h="882650">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500" b="1" i="1" u="none" strike="noStrike" cap="none" normalizeH="0" baseline="0" smtClean="0">
                          <a:ln>
                            <a:noFill/>
                          </a:ln>
                          <a:solidFill>
                            <a:schemeClr val="tx1"/>
                          </a:solidFill>
                          <a:effectLst/>
                          <a:latin typeface="Arial" charset="0"/>
                        </a:rPr>
                        <a:t>P</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500" b="1" i="1" u="none" strike="noStrike" cap="none" normalizeH="0" baseline="0" smtClean="0">
                          <a:ln>
                            <a:noFill/>
                          </a:ln>
                          <a:solidFill>
                            <a:schemeClr val="tx1"/>
                          </a:solidFill>
                          <a:effectLst/>
                          <a:latin typeface="Arial" charset="0"/>
                        </a:rPr>
                        <a:t>Q</a:t>
                      </a:r>
                      <a:r>
                        <a:rPr kumimoji="0" lang="en-US" altLang="en-US" sz="2500" b="1" i="1" u="none" strike="noStrike" cap="none" normalizeH="0" baseline="30000" smtClean="0">
                          <a:ln>
                            <a:noFill/>
                          </a:ln>
                          <a:solidFill>
                            <a:schemeClr val="tx1"/>
                          </a:solidFill>
                          <a:effectLst/>
                          <a:latin typeface="Arial" charset="0"/>
                        </a:rPr>
                        <a:t>d</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0563">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500" b="0" i="0" u="none" strike="noStrike" cap="none" normalizeH="0" baseline="0" smtClean="0">
                          <a:ln>
                            <a:noFill/>
                          </a:ln>
                          <a:solidFill>
                            <a:schemeClr val="tx1"/>
                          </a:solidFill>
                          <a:effectLst/>
                          <a:latin typeface="Arial" charset="0"/>
                        </a:rPr>
                        <a:t>$301 &amp; up</a:t>
                      </a:r>
                    </a:p>
                  </a:txBody>
                  <a:tcPr marR="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500" b="0" i="0" u="none" strike="noStrike" cap="none" normalizeH="0" baseline="0" smtClean="0">
                          <a:ln>
                            <a:noFill/>
                          </a:ln>
                          <a:solidFill>
                            <a:schemeClr val="tx1"/>
                          </a:solidFill>
                          <a:effectLst/>
                          <a:latin typeface="Arial" charset="0"/>
                        </a:rPr>
                        <a:t>0</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0563">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500" b="0" i="0" u="none" strike="noStrike" cap="none" normalizeH="0" baseline="0" smtClean="0">
                          <a:ln>
                            <a:noFill/>
                          </a:ln>
                          <a:solidFill>
                            <a:schemeClr val="tx1"/>
                          </a:solidFill>
                          <a:effectLst/>
                          <a:latin typeface="Arial" charset="0"/>
                        </a:rPr>
                        <a:t>251 – 300</a:t>
                      </a:r>
                    </a:p>
                  </a:txBody>
                  <a:tcPr marR="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500" b="0" i="0" u="none" strike="noStrike" cap="none" normalizeH="0" baseline="0" smtClean="0">
                          <a:ln>
                            <a:noFill/>
                          </a:ln>
                          <a:solidFill>
                            <a:schemeClr val="tx1"/>
                          </a:solidFill>
                          <a:effectLst/>
                          <a:latin typeface="Arial" charset="0"/>
                        </a:rPr>
                        <a:t>1</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0563">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500" b="0" i="0" u="none" strike="noStrike" cap="none" normalizeH="0" baseline="0" smtClean="0">
                          <a:ln>
                            <a:noFill/>
                          </a:ln>
                          <a:solidFill>
                            <a:schemeClr val="tx1"/>
                          </a:solidFill>
                          <a:effectLst/>
                          <a:latin typeface="Arial" charset="0"/>
                        </a:rPr>
                        <a:t>176 – 250</a:t>
                      </a:r>
                    </a:p>
                  </a:txBody>
                  <a:tcPr marR="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500" b="0" i="0" u="none" strike="noStrike" cap="none" normalizeH="0" baseline="0" smtClean="0">
                          <a:ln>
                            <a:noFill/>
                          </a:ln>
                          <a:solidFill>
                            <a:schemeClr val="tx1"/>
                          </a:solidFill>
                          <a:effectLst/>
                          <a:latin typeface="Arial" charset="0"/>
                        </a:rPr>
                        <a:t>2</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0563">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500" b="0" i="0" u="none" strike="noStrike" cap="none" normalizeH="0" baseline="0" smtClean="0">
                          <a:ln>
                            <a:noFill/>
                          </a:ln>
                          <a:solidFill>
                            <a:schemeClr val="tx1"/>
                          </a:solidFill>
                          <a:effectLst/>
                          <a:latin typeface="Arial" charset="0"/>
                        </a:rPr>
                        <a:t>126 – 175</a:t>
                      </a:r>
                    </a:p>
                  </a:txBody>
                  <a:tcPr marR="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500" b="0" i="0" u="none" strike="noStrike" cap="none" normalizeH="0" baseline="0" smtClean="0">
                          <a:ln>
                            <a:noFill/>
                          </a:ln>
                          <a:solidFill>
                            <a:schemeClr val="tx1"/>
                          </a:solidFill>
                          <a:effectLst/>
                          <a:latin typeface="Arial" charset="0"/>
                        </a:rPr>
                        <a:t>3</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0563">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500" b="0" i="0" u="none" strike="noStrike" cap="none" normalizeH="0" baseline="0" smtClean="0">
                          <a:ln>
                            <a:noFill/>
                          </a:ln>
                          <a:solidFill>
                            <a:schemeClr val="tx1"/>
                          </a:solidFill>
                          <a:effectLst/>
                          <a:latin typeface="Arial" charset="0"/>
                        </a:rPr>
                        <a:t>   0 – 125</a:t>
                      </a:r>
                    </a:p>
                  </a:txBody>
                  <a:tcPr marR="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500" b="0" i="0" u="none" strike="noStrike" cap="none" normalizeH="0" baseline="0" smtClean="0">
                          <a:ln>
                            <a:noFill/>
                          </a:ln>
                          <a:solidFill>
                            <a:schemeClr val="tx1"/>
                          </a:solidFill>
                          <a:effectLst/>
                          <a:latin typeface="Arial" charset="0"/>
                        </a:rPr>
                        <a:t>4</a:t>
                      </a:r>
                    </a:p>
                  </a:txBody>
                  <a:tcPr marR="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1469" name="Text Box 67"/>
          <p:cNvSpPr txBox="1">
            <a:spLocks noChangeArrowheads="1"/>
          </p:cNvSpPr>
          <p:nvPr/>
        </p:nvSpPr>
        <p:spPr bwMode="auto">
          <a:xfrm>
            <a:off x="1393825" y="838200"/>
            <a:ext cx="403225" cy="519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800" b="1" i="1">
                <a:cs typeface="Arial" charset="0"/>
              </a:rPr>
              <a:t>P</a:t>
            </a:r>
          </a:p>
        </p:txBody>
      </p:sp>
      <p:sp>
        <p:nvSpPr>
          <p:cNvPr id="61470" name="Text Box 68"/>
          <p:cNvSpPr txBox="1">
            <a:spLocks noChangeArrowheads="1"/>
          </p:cNvSpPr>
          <p:nvPr/>
        </p:nvSpPr>
        <p:spPr bwMode="auto">
          <a:xfrm>
            <a:off x="5489575" y="5360988"/>
            <a:ext cx="474663" cy="519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800" b="1" i="1">
                <a:cs typeface="Arial" charset="0"/>
              </a:rPr>
              <a:t>Q</a:t>
            </a:r>
          </a:p>
        </p:txBody>
      </p:sp>
      <p:sp>
        <p:nvSpPr>
          <p:cNvPr id="71764" name="Line 84"/>
          <p:cNvSpPr>
            <a:spLocks noChangeShapeType="1"/>
          </p:cNvSpPr>
          <p:nvPr/>
        </p:nvSpPr>
        <p:spPr bwMode="auto">
          <a:xfrm flipV="1">
            <a:off x="4983163" y="4081463"/>
            <a:ext cx="0" cy="1481137"/>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67" name="Line 87"/>
          <p:cNvSpPr>
            <a:spLocks noChangeShapeType="1"/>
          </p:cNvSpPr>
          <p:nvPr/>
        </p:nvSpPr>
        <p:spPr bwMode="auto">
          <a:xfrm flipV="1">
            <a:off x="4135438" y="3486150"/>
            <a:ext cx="0" cy="630238"/>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68" name="Line 88"/>
          <p:cNvSpPr>
            <a:spLocks noChangeShapeType="1"/>
          </p:cNvSpPr>
          <p:nvPr/>
        </p:nvSpPr>
        <p:spPr bwMode="auto">
          <a:xfrm>
            <a:off x="4106863" y="4110038"/>
            <a:ext cx="876300"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70" name="Line 90"/>
          <p:cNvSpPr>
            <a:spLocks noChangeShapeType="1"/>
          </p:cNvSpPr>
          <p:nvPr/>
        </p:nvSpPr>
        <p:spPr bwMode="auto">
          <a:xfrm flipV="1">
            <a:off x="3306763" y="2636838"/>
            <a:ext cx="0" cy="884237"/>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71" name="Line 91"/>
          <p:cNvSpPr>
            <a:spLocks noChangeShapeType="1"/>
          </p:cNvSpPr>
          <p:nvPr/>
        </p:nvSpPr>
        <p:spPr bwMode="auto">
          <a:xfrm>
            <a:off x="3278188" y="3513138"/>
            <a:ext cx="855662"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73" name="Line 93"/>
          <p:cNvSpPr>
            <a:spLocks noChangeShapeType="1"/>
          </p:cNvSpPr>
          <p:nvPr/>
        </p:nvSpPr>
        <p:spPr bwMode="auto">
          <a:xfrm flipV="1">
            <a:off x="2466975" y="2049463"/>
            <a:ext cx="0" cy="620712"/>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74" name="Line 94"/>
          <p:cNvSpPr>
            <a:spLocks noChangeShapeType="1"/>
          </p:cNvSpPr>
          <p:nvPr/>
        </p:nvSpPr>
        <p:spPr bwMode="auto">
          <a:xfrm>
            <a:off x="2438400" y="2663825"/>
            <a:ext cx="868363"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 name="Group 105"/>
          <p:cNvGrpSpPr>
            <a:grpSpLocks/>
          </p:cNvGrpSpPr>
          <p:nvPr/>
        </p:nvGrpSpPr>
        <p:grpSpPr bwMode="auto">
          <a:xfrm>
            <a:off x="6183313" y="2300288"/>
            <a:ext cx="2462212" cy="604837"/>
            <a:chOff x="2965" y="1248"/>
            <a:chExt cx="1050" cy="381"/>
          </a:xfrm>
        </p:grpSpPr>
        <p:sp>
          <p:nvSpPr>
            <p:cNvPr id="61479" name="Rectangle 104"/>
            <p:cNvSpPr>
              <a:spLocks noChangeArrowheads="1"/>
            </p:cNvSpPr>
            <p:nvPr/>
          </p:nvSpPr>
          <p:spPr bwMode="auto">
            <a:xfrm>
              <a:off x="2965" y="1248"/>
              <a:ext cx="1047" cy="381"/>
            </a:xfrm>
            <a:prstGeom prst="rect">
              <a:avLst/>
            </a:prstGeom>
            <a:noFill/>
            <a:ln w="5715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61480" name="Rectangle 103"/>
            <p:cNvSpPr>
              <a:spLocks noChangeArrowheads="1"/>
            </p:cNvSpPr>
            <p:nvPr/>
          </p:nvSpPr>
          <p:spPr bwMode="auto">
            <a:xfrm>
              <a:off x="2968" y="1248"/>
              <a:ext cx="1047" cy="381"/>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grpSp>
        <p:nvGrpSpPr>
          <p:cNvPr id="3" name="Group 106"/>
          <p:cNvGrpSpPr>
            <a:grpSpLocks/>
          </p:cNvGrpSpPr>
          <p:nvPr/>
        </p:nvGrpSpPr>
        <p:grpSpPr bwMode="auto">
          <a:xfrm>
            <a:off x="6183313" y="2990850"/>
            <a:ext cx="2462212" cy="604838"/>
            <a:chOff x="2965" y="1248"/>
            <a:chExt cx="1050" cy="381"/>
          </a:xfrm>
        </p:grpSpPr>
        <p:sp>
          <p:nvSpPr>
            <p:cNvPr id="61482" name="Rectangle 107"/>
            <p:cNvSpPr>
              <a:spLocks noChangeArrowheads="1"/>
            </p:cNvSpPr>
            <p:nvPr/>
          </p:nvSpPr>
          <p:spPr bwMode="auto">
            <a:xfrm>
              <a:off x="2965" y="1248"/>
              <a:ext cx="1047" cy="381"/>
            </a:xfrm>
            <a:prstGeom prst="rect">
              <a:avLst/>
            </a:prstGeom>
            <a:noFill/>
            <a:ln w="5715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61483" name="Rectangle 108"/>
            <p:cNvSpPr>
              <a:spLocks noChangeArrowheads="1"/>
            </p:cNvSpPr>
            <p:nvPr/>
          </p:nvSpPr>
          <p:spPr bwMode="auto">
            <a:xfrm>
              <a:off x="2968" y="1248"/>
              <a:ext cx="1047" cy="381"/>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grpSp>
        <p:nvGrpSpPr>
          <p:cNvPr id="4" name="Group 112"/>
          <p:cNvGrpSpPr>
            <a:grpSpLocks/>
          </p:cNvGrpSpPr>
          <p:nvPr/>
        </p:nvGrpSpPr>
        <p:grpSpPr bwMode="auto">
          <a:xfrm>
            <a:off x="6178550" y="3676650"/>
            <a:ext cx="2462213" cy="604838"/>
            <a:chOff x="2965" y="1248"/>
            <a:chExt cx="1050" cy="381"/>
          </a:xfrm>
        </p:grpSpPr>
        <p:sp>
          <p:nvSpPr>
            <p:cNvPr id="61485" name="Rectangle 113"/>
            <p:cNvSpPr>
              <a:spLocks noChangeArrowheads="1"/>
            </p:cNvSpPr>
            <p:nvPr/>
          </p:nvSpPr>
          <p:spPr bwMode="auto">
            <a:xfrm>
              <a:off x="2965" y="1248"/>
              <a:ext cx="1047" cy="381"/>
            </a:xfrm>
            <a:prstGeom prst="rect">
              <a:avLst/>
            </a:prstGeom>
            <a:noFill/>
            <a:ln w="5715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61486" name="Rectangle 114"/>
            <p:cNvSpPr>
              <a:spLocks noChangeArrowheads="1"/>
            </p:cNvSpPr>
            <p:nvPr/>
          </p:nvSpPr>
          <p:spPr bwMode="auto">
            <a:xfrm>
              <a:off x="2968" y="1248"/>
              <a:ext cx="1047" cy="381"/>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grpSp>
        <p:nvGrpSpPr>
          <p:cNvPr id="5" name="Group 115"/>
          <p:cNvGrpSpPr>
            <a:grpSpLocks/>
          </p:cNvGrpSpPr>
          <p:nvPr/>
        </p:nvGrpSpPr>
        <p:grpSpPr bwMode="auto">
          <a:xfrm>
            <a:off x="6183313" y="4371975"/>
            <a:ext cx="2462212" cy="604838"/>
            <a:chOff x="2965" y="1248"/>
            <a:chExt cx="1050" cy="381"/>
          </a:xfrm>
        </p:grpSpPr>
        <p:sp>
          <p:nvSpPr>
            <p:cNvPr id="61488" name="Rectangle 116"/>
            <p:cNvSpPr>
              <a:spLocks noChangeArrowheads="1"/>
            </p:cNvSpPr>
            <p:nvPr/>
          </p:nvSpPr>
          <p:spPr bwMode="auto">
            <a:xfrm>
              <a:off x="2965" y="1248"/>
              <a:ext cx="1047" cy="381"/>
            </a:xfrm>
            <a:prstGeom prst="rect">
              <a:avLst/>
            </a:prstGeom>
            <a:noFill/>
            <a:ln w="5715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61489" name="Rectangle 117"/>
            <p:cNvSpPr>
              <a:spLocks noChangeArrowheads="1"/>
            </p:cNvSpPr>
            <p:nvPr/>
          </p:nvSpPr>
          <p:spPr bwMode="auto">
            <a:xfrm>
              <a:off x="2968" y="1248"/>
              <a:ext cx="1047" cy="381"/>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grpSp>
        <p:nvGrpSpPr>
          <p:cNvPr id="6" name="Group 118"/>
          <p:cNvGrpSpPr>
            <a:grpSpLocks/>
          </p:cNvGrpSpPr>
          <p:nvPr/>
        </p:nvGrpSpPr>
        <p:grpSpPr bwMode="auto">
          <a:xfrm>
            <a:off x="6183313" y="5057775"/>
            <a:ext cx="2462212" cy="604838"/>
            <a:chOff x="2965" y="1248"/>
            <a:chExt cx="1050" cy="381"/>
          </a:xfrm>
        </p:grpSpPr>
        <p:sp>
          <p:nvSpPr>
            <p:cNvPr id="61491" name="Rectangle 119"/>
            <p:cNvSpPr>
              <a:spLocks noChangeArrowheads="1"/>
            </p:cNvSpPr>
            <p:nvPr/>
          </p:nvSpPr>
          <p:spPr bwMode="auto">
            <a:xfrm>
              <a:off x="2965" y="1248"/>
              <a:ext cx="1047" cy="381"/>
            </a:xfrm>
            <a:prstGeom prst="rect">
              <a:avLst/>
            </a:prstGeom>
            <a:noFill/>
            <a:ln w="5715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61492" name="Rectangle 120"/>
            <p:cNvSpPr>
              <a:spLocks noChangeArrowheads="1"/>
            </p:cNvSpPr>
            <p:nvPr/>
          </p:nvSpPr>
          <p:spPr bwMode="auto">
            <a:xfrm>
              <a:off x="2968" y="1248"/>
              <a:ext cx="1047" cy="381"/>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grpSp>
        <p:nvGrpSpPr>
          <p:cNvPr id="7" name="Group 121"/>
          <p:cNvGrpSpPr>
            <a:grpSpLocks/>
          </p:cNvGrpSpPr>
          <p:nvPr/>
        </p:nvGrpSpPr>
        <p:grpSpPr bwMode="auto">
          <a:xfrm>
            <a:off x="7169150" y="5057775"/>
            <a:ext cx="1476375" cy="604838"/>
            <a:chOff x="2965" y="1248"/>
            <a:chExt cx="1050" cy="381"/>
          </a:xfrm>
        </p:grpSpPr>
        <p:sp>
          <p:nvSpPr>
            <p:cNvPr id="61494" name="Rectangle 122"/>
            <p:cNvSpPr>
              <a:spLocks noChangeArrowheads="1"/>
            </p:cNvSpPr>
            <p:nvPr/>
          </p:nvSpPr>
          <p:spPr bwMode="auto">
            <a:xfrm>
              <a:off x="2965" y="1248"/>
              <a:ext cx="1047" cy="381"/>
            </a:xfrm>
            <a:prstGeom prst="rect">
              <a:avLst/>
            </a:prstGeom>
            <a:noFill/>
            <a:ln w="5715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61495" name="Rectangle 123"/>
            <p:cNvSpPr>
              <a:spLocks noChangeArrowheads="1"/>
            </p:cNvSpPr>
            <p:nvPr/>
          </p:nvSpPr>
          <p:spPr bwMode="auto">
            <a:xfrm>
              <a:off x="2968" y="1248"/>
              <a:ext cx="1047" cy="381"/>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grpSp>
        <p:nvGrpSpPr>
          <p:cNvPr id="8" name="Group 124"/>
          <p:cNvGrpSpPr>
            <a:grpSpLocks/>
          </p:cNvGrpSpPr>
          <p:nvPr/>
        </p:nvGrpSpPr>
        <p:grpSpPr bwMode="auto">
          <a:xfrm>
            <a:off x="7164388" y="4376738"/>
            <a:ext cx="1476375" cy="604837"/>
            <a:chOff x="2965" y="1248"/>
            <a:chExt cx="1050" cy="381"/>
          </a:xfrm>
        </p:grpSpPr>
        <p:sp>
          <p:nvSpPr>
            <p:cNvPr id="61497" name="Rectangle 125"/>
            <p:cNvSpPr>
              <a:spLocks noChangeArrowheads="1"/>
            </p:cNvSpPr>
            <p:nvPr/>
          </p:nvSpPr>
          <p:spPr bwMode="auto">
            <a:xfrm>
              <a:off x="2965" y="1248"/>
              <a:ext cx="1047" cy="381"/>
            </a:xfrm>
            <a:prstGeom prst="rect">
              <a:avLst/>
            </a:prstGeom>
            <a:noFill/>
            <a:ln w="5715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61498" name="Rectangle 126"/>
            <p:cNvSpPr>
              <a:spLocks noChangeArrowheads="1"/>
            </p:cNvSpPr>
            <p:nvPr/>
          </p:nvSpPr>
          <p:spPr bwMode="auto">
            <a:xfrm>
              <a:off x="2968" y="1248"/>
              <a:ext cx="1047" cy="381"/>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grpSp>
        <p:nvGrpSpPr>
          <p:cNvPr id="9" name="Group 127"/>
          <p:cNvGrpSpPr>
            <a:grpSpLocks/>
          </p:cNvGrpSpPr>
          <p:nvPr/>
        </p:nvGrpSpPr>
        <p:grpSpPr bwMode="auto">
          <a:xfrm>
            <a:off x="7164388" y="3676650"/>
            <a:ext cx="1476375" cy="604838"/>
            <a:chOff x="2965" y="1248"/>
            <a:chExt cx="1050" cy="381"/>
          </a:xfrm>
        </p:grpSpPr>
        <p:sp>
          <p:nvSpPr>
            <p:cNvPr id="61500" name="Rectangle 128"/>
            <p:cNvSpPr>
              <a:spLocks noChangeArrowheads="1"/>
            </p:cNvSpPr>
            <p:nvPr/>
          </p:nvSpPr>
          <p:spPr bwMode="auto">
            <a:xfrm>
              <a:off x="2965" y="1248"/>
              <a:ext cx="1047" cy="381"/>
            </a:xfrm>
            <a:prstGeom prst="rect">
              <a:avLst/>
            </a:prstGeom>
            <a:noFill/>
            <a:ln w="5715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61501" name="Rectangle 129"/>
            <p:cNvSpPr>
              <a:spLocks noChangeArrowheads="1"/>
            </p:cNvSpPr>
            <p:nvPr/>
          </p:nvSpPr>
          <p:spPr bwMode="auto">
            <a:xfrm>
              <a:off x="2968" y="1248"/>
              <a:ext cx="1047" cy="381"/>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grpSp>
        <p:nvGrpSpPr>
          <p:cNvPr id="10" name="Group 130"/>
          <p:cNvGrpSpPr>
            <a:grpSpLocks/>
          </p:cNvGrpSpPr>
          <p:nvPr/>
        </p:nvGrpSpPr>
        <p:grpSpPr bwMode="auto">
          <a:xfrm>
            <a:off x="7169150" y="2990850"/>
            <a:ext cx="1476375" cy="604838"/>
            <a:chOff x="2965" y="1248"/>
            <a:chExt cx="1050" cy="381"/>
          </a:xfrm>
        </p:grpSpPr>
        <p:sp>
          <p:nvSpPr>
            <p:cNvPr id="61503" name="Rectangle 131"/>
            <p:cNvSpPr>
              <a:spLocks noChangeArrowheads="1"/>
            </p:cNvSpPr>
            <p:nvPr/>
          </p:nvSpPr>
          <p:spPr bwMode="auto">
            <a:xfrm>
              <a:off x="2965" y="1248"/>
              <a:ext cx="1047" cy="381"/>
            </a:xfrm>
            <a:prstGeom prst="rect">
              <a:avLst/>
            </a:prstGeom>
            <a:noFill/>
            <a:ln w="5715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61504" name="Rectangle 132"/>
            <p:cNvSpPr>
              <a:spLocks noChangeArrowheads="1"/>
            </p:cNvSpPr>
            <p:nvPr/>
          </p:nvSpPr>
          <p:spPr bwMode="auto">
            <a:xfrm>
              <a:off x="2968" y="1248"/>
              <a:ext cx="1047" cy="381"/>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71749"/>
                                        </p:tgtEl>
                                        <p:attrNameLst>
                                          <p:attrName>style.visibility</p:attrName>
                                        </p:attrNameLst>
                                      </p:cBhvr>
                                      <p:to>
                                        <p:strVal val="visible"/>
                                      </p:to>
                                    </p:set>
                                    <p:animEffect transition="in" filter="wipe(up)">
                                      <p:cBhvr>
                                        <p:cTn id="10" dur="500"/>
                                        <p:tgtEl>
                                          <p:spTgt spid="7174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xit" presetSubtype="0" fill="hold" nodeType="clickEffect">
                                  <p:stCondLst>
                                    <p:cond delay="0"/>
                                  </p:stCondLst>
                                  <p:childTnLst>
                                    <p:animEffect transition="out" filter="dissolve">
                                      <p:cBhvr>
                                        <p:cTn id="14" dur="500"/>
                                        <p:tgtEl>
                                          <p:spTgt spid="2"/>
                                        </p:tgtEl>
                                      </p:cBhvr>
                                    </p:animEffect>
                                    <p:set>
                                      <p:cBhvr>
                                        <p:cTn id="15" dur="1" fill="hold">
                                          <p:stCondLst>
                                            <p:cond delay="499"/>
                                          </p:stCondLst>
                                        </p:cTn>
                                        <p:tgtEl>
                                          <p:spTgt spid="2"/>
                                        </p:tgtEl>
                                        <p:attrNameLst>
                                          <p:attrName>style.visibility</p:attrName>
                                        </p:attrNameLst>
                                      </p:cBhvr>
                                      <p:to>
                                        <p:strVal val="hidden"/>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dissolve">
                                      <p:cBhvr>
                                        <p:cTn id="20" dur="500"/>
                                        <p:tgtEl>
                                          <p:spTgt spid="10"/>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71750"/>
                                        </p:tgtEl>
                                        <p:attrNameLst>
                                          <p:attrName>style.visibility</p:attrName>
                                        </p:attrNameLst>
                                      </p:cBhvr>
                                      <p:to>
                                        <p:strVal val="visible"/>
                                      </p:to>
                                    </p:set>
                                    <p:animEffect transition="in" filter="wipe(left)">
                                      <p:cBhvr>
                                        <p:cTn id="23" dur="500"/>
                                        <p:tgtEl>
                                          <p:spTgt spid="7175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xit" presetSubtype="0" fill="hold" nodeType="clickEffect">
                                  <p:stCondLst>
                                    <p:cond delay="0"/>
                                  </p:stCondLst>
                                  <p:childTnLst>
                                    <p:animEffect transition="out" filter="dissolve">
                                      <p:cBhvr>
                                        <p:cTn id="27" dur="500"/>
                                        <p:tgtEl>
                                          <p:spTgt spid="10"/>
                                        </p:tgtEl>
                                      </p:cBhvr>
                                    </p:animEffect>
                                    <p:set>
                                      <p:cBhvr>
                                        <p:cTn id="28" dur="1" fill="hold">
                                          <p:stCondLst>
                                            <p:cond delay="499"/>
                                          </p:stCondLst>
                                        </p:cTn>
                                        <p:tgtEl>
                                          <p:spTgt spid="10"/>
                                        </p:tgtEl>
                                        <p:attrNameLst>
                                          <p:attrName>style.visibility</p:attrName>
                                        </p:attrNameLst>
                                      </p:cBhvr>
                                      <p:to>
                                        <p:strVal val="hidden"/>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dissolve">
                                      <p:cBhvr>
                                        <p:cTn id="33" dur="500"/>
                                        <p:tgtEl>
                                          <p:spTgt spid="3"/>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71773"/>
                                        </p:tgtEl>
                                        <p:attrNameLst>
                                          <p:attrName>style.visibility</p:attrName>
                                        </p:attrNameLst>
                                      </p:cBhvr>
                                      <p:to>
                                        <p:strVal val="visible"/>
                                      </p:to>
                                    </p:set>
                                    <p:animEffect transition="in" filter="wipe(up)">
                                      <p:cBhvr>
                                        <p:cTn id="36" dur="500"/>
                                        <p:tgtEl>
                                          <p:spTgt spid="71773"/>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xit" presetSubtype="0" fill="hold" nodeType="clickEffect">
                                  <p:stCondLst>
                                    <p:cond delay="0"/>
                                  </p:stCondLst>
                                  <p:childTnLst>
                                    <p:animEffect transition="out" filter="dissolve">
                                      <p:cBhvr>
                                        <p:cTn id="40" dur="500"/>
                                        <p:tgtEl>
                                          <p:spTgt spid="3"/>
                                        </p:tgtEl>
                                      </p:cBhvr>
                                    </p:animEffect>
                                    <p:set>
                                      <p:cBhvr>
                                        <p:cTn id="41" dur="1" fill="hold">
                                          <p:stCondLst>
                                            <p:cond delay="499"/>
                                          </p:stCondLst>
                                        </p:cTn>
                                        <p:tgtEl>
                                          <p:spTgt spid="3"/>
                                        </p:tgtEl>
                                        <p:attrNameLst>
                                          <p:attrName>style.visibility</p:attrName>
                                        </p:attrNameLst>
                                      </p:cBhvr>
                                      <p:to>
                                        <p:strVal val="hidden"/>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dissolve">
                                      <p:cBhvr>
                                        <p:cTn id="46" dur="500"/>
                                        <p:tgtEl>
                                          <p:spTgt spid="9"/>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71774"/>
                                        </p:tgtEl>
                                        <p:attrNameLst>
                                          <p:attrName>style.visibility</p:attrName>
                                        </p:attrNameLst>
                                      </p:cBhvr>
                                      <p:to>
                                        <p:strVal val="visible"/>
                                      </p:to>
                                    </p:set>
                                    <p:animEffect transition="in" filter="wipe(left)">
                                      <p:cBhvr>
                                        <p:cTn id="49" dur="500"/>
                                        <p:tgtEl>
                                          <p:spTgt spid="71774"/>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9" presetClass="exit" presetSubtype="0" fill="hold" nodeType="clickEffect">
                                  <p:stCondLst>
                                    <p:cond delay="0"/>
                                  </p:stCondLst>
                                  <p:childTnLst>
                                    <p:animEffect transition="out" filter="dissolve">
                                      <p:cBhvr>
                                        <p:cTn id="53" dur="500"/>
                                        <p:tgtEl>
                                          <p:spTgt spid="9"/>
                                        </p:tgtEl>
                                      </p:cBhvr>
                                    </p:animEffect>
                                    <p:set>
                                      <p:cBhvr>
                                        <p:cTn id="54" dur="1" fill="hold">
                                          <p:stCondLst>
                                            <p:cond delay="499"/>
                                          </p:stCondLst>
                                        </p:cTn>
                                        <p:tgtEl>
                                          <p:spTgt spid="9"/>
                                        </p:tgtEl>
                                        <p:attrNameLst>
                                          <p:attrName>style.visibility</p:attrName>
                                        </p:attrNameLst>
                                      </p:cBhvr>
                                      <p:to>
                                        <p:strVal val="hidden"/>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9" presetClass="entr" presetSubtype="0" fill="hold" nodeType="click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dissolve">
                                      <p:cBhvr>
                                        <p:cTn id="59" dur="500"/>
                                        <p:tgtEl>
                                          <p:spTgt spid="4"/>
                                        </p:tgtEl>
                                      </p:cBhvr>
                                    </p:animEffect>
                                  </p:childTnLst>
                                </p:cTn>
                              </p:par>
                              <p:par>
                                <p:cTn id="60" presetID="22" presetClass="entr" presetSubtype="1" fill="hold" grpId="0" nodeType="withEffect">
                                  <p:stCondLst>
                                    <p:cond delay="0"/>
                                  </p:stCondLst>
                                  <p:childTnLst>
                                    <p:set>
                                      <p:cBhvr>
                                        <p:cTn id="61" dur="1" fill="hold">
                                          <p:stCondLst>
                                            <p:cond delay="0"/>
                                          </p:stCondLst>
                                        </p:cTn>
                                        <p:tgtEl>
                                          <p:spTgt spid="71770"/>
                                        </p:tgtEl>
                                        <p:attrNameLst>
                                          <p:attrName>style.visibility</p:attrName>
                                        </p:attrNameLst>
                                      </p:cBhvr>
                                      <p:to>
                                        <p:strVal val="visible"/>
                                      </p:to>
                                    </p:set>
                                    <p:animEffect transition="in" filter="wipe(up)">
                                      <p:cBhvr>
                                        <p:cTn id="62" dur="500"/>
                                        <p:tgtEl>
                                          <p:spTgt spid="7177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xit" presetSubtype="0" fill="hold" nodeType="clickEffect">
                                  <p:stCondLst>
                                    <p:cond delay="0"/>
                                  </p:stCondLst>
                                  <p:childTnLst>
                                    <p:animEffect transition="out" filter="dissolve">
                                      <p:cBhvr>
                                        <p:cTn id="66" dur="500"/>
                                        <p:tgtEl>
                                          <p:spTgt spid="4"/>
                                        </p:tgtEl>
                                      </p:cBhvr>
                                    </p:animEffect>
                                    <p:set>
                                      <p:cBhvr>
                                        <p:cTn id="67" dur="1" fill="hold">
                                          <p:stCondLst>
                                            <p:cond delay="499"/>
                                          </p:stCondLst>
                                        </p:cTn>
                                        <p:tgtEl>
                                          <p:spTgt spid="4"/>
                                        </p:tgtEl>
                                        <p:attrNameLst>
                                          <p:attrName>style.visibility</p:attrName>
                                        </p:attrNameLst>
                                      </p:cBhvr>
                                      <p:to>
                                        <p:strVal val="hidden"/>
                                      </p:to>
                                    </p:se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nodeType="clickEffect">
                                  <p:stCondLst>
                                    <p:cond delay="0"/>
                                  </p:stCondLst>
                                  <p:childTnLst>
                                    <p:set>
                                      <p:cBhvr>
                                        <p:cTn id="71" dur="1" fill="hold">
                                          <p:stCondLst>
                                            <p:cond delay="0"/>
                                          </p:stCondLst>
                                        </p:cTn>
                                        <p:tgtEl>
                                          <p:spTgt spid="8"/>
                                        </p:tgtEl>
                                        <p:attrNameLst>
                                          <p:attrName>style.visibility</p:attrName>
                                        </p:attrNameLst>
                                      </p:cBhvr>
                                      <p:to>
                                        <p:strVal val="visible"/>
                                      </p:to>
                                    </p:set>
                                    <p:animEffect transition="in" filter="dissolve">
                                      <p:cBhvr>
                                        <p:cTn id="72" dur="500"/>
                                        <p:tgtEl>
                                          <p:spTgt spid="8"/>
                                        </p:tgtEl>
                                      </p:cBhvr>
                                    </p:animEffect>
                                  </p:childTnLst>
                                </p:cTn>
                              </p:par>
                              <p:par>
                                <p:cTn id="73" presetID="22" presetClass="entr" presetSubtype="8" fill="hold" grpId="0" nodeType="withEffect">
                                  <p:stCondLst>
                                    <p:cond delay="0"/>
                                  </p:stCondLst>
                                  <p:childTnLst>
                                    <p:set>
                                      <p:cBhvr>
                                        <p:cTn id="74" dur="1" fill="hold">
                                          <p:stCondLst>
                                            <p:cond delay="0"/>
                                          </p:stCondLst>
                                        </p:cTn>
                                        <p:tgtEl>
                                          <p:spTgt spid="71771"/>
                                        </p:tgtEl>
                                        <p:attrNameLst>
                                          <p:attrName>style.visibility</p:attrName>
                                        </p:attrNameLst>
                                      </p:cBhvr>
                                      <p:to>
                                        <p:strVal val="visible"/>
                                      </p:to>
                                    </p:set>
                                    <p:animEffect transition="in" filter="wipe(left)">
                                      <p:cBhvr>
                                        <p:cTn id="75" dur="500"/>
                                        <p:tgtEl>
                                          <p:spTgt spid="71771"/>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9" presetClass="exit" presetSubtype="0" fill="hold" nodeType="clickEffect">
                                  <p:stCondLst>
                                    <p:cond delay="0"/>
                                  </p:stCondLst>
                                  <p:childTnLst>
                                    <p:animEffect transition="out" filter="dissolve">
                                      <p:cBhvr>
                                        <p:cTn id="79" dur="500"/>
                                        <p:tgtEl>
                                          <p:spTgt spid="8"/>
                                        </p:tgtEl>
                                      </p:cBhvr>
                                    </p:animEffect>
                                    <p:set>
                                      <p:cBhvr>
                                        <p:cTn id="80" dur="1" fill="hold">
                                          <p:stCondLst>
                                            <p:cond delay="499"/>
                                          </p:stCondLst>
                                        </p:cTn>
                                        <p:tgtEl>
                                          <p:spTgt spid="8"/>
                                        </p:tgtEl>
                                        <p:attrNameLst>
                                          <p:attrName>style.visibility</p:attrName>
                                        </p:attrNameLst>
                                      </p:cBhvr>
                                      <p:to>
                                        <p:strVal val="hidden"/>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9" presetClass="entr" presetSubtype="0" fill="hold" nodeType="clickEffect">
                                  <p:stCondLst>
                                    <p:cond delay="0"/>
                                  </p:stCondLst>
                                  <p:childTnLst>
                                    <p:set>
                                      <p:cBhvr>
                                        <p:cTn id="84" dur="1" fill="hold">
                                          <p:stCondLst>
                                            <p:cond delay="0"/>
                                          </p:stCondLst>
                                        </p:cTn>
                                        <p:tgtEl>
                                          <p:spTgt spid="5"/>
                                        </p:tgtEl>
                                        <p:attrNameLst>
                                          <p:attrName>style.visibility</p:attrName>
                                        </p:attrNameLst>
                                      </p:cBhvr>
                                      <p:to>
                                        <p:strVal val="visible"/>
                                      </p:to>
                                    </p:set>
                                    <p:animEffect transition="in" filter="dissolve">
                                      <p:cBhvr>
                                        <p:cTn id="85" dur="500"/>
                                        <p:tgtEl>
                                          <p:spTgt spid="5"/>
                                        </p:tgtEl>
                                      </p:cBhvr>
                                    </p:animEffect>
                                  </p:childTnLst>
                                </p:cTn>
                              </p:par>
                              <p:par>
                                <p:cTn id="86" presetID="22" presetClass="entr" presetSubtype="1" fill="hold" grpId="0" nodeType="withEffect">
                                  <p:stCondLst>
                                    <p:cond delay="0"/>
                                  </p:stCondLst>
                                  <p:childTnLst>
                                    <p:set>
                                      <p:cBhvr>
                                        <p:cTn id="87" dur="1" fill="hold">
                                          <p:stCondLst>
                                            <p:cond delay="0"/>
                                          </p:stCondLst>
                                        </p:cTn>
                                        <p:tgtEl>
                                          <p:spTgt spid="71767"/>
                                        </p:tgtEl>
                                        <p:attrNameLst>
                                          <p:attrName>style.visibility</p:attrName>
                                        </p:attrNameLst>
                                      </p:cBhvr>
                                      <p:to>
                                        <p:strVal val="visible"/>
                                      </p:to>
                                    </p:set>
                                    <p:animEffect transition="in" filter="wipe(up)">
                                      <p:cBhvr>
                                        <p:cTn id="88" dur="500"/>
                                        <p:tgtEl>
                                          <p:spTgt spid="71767"/>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9" presetClass="exit" presetSubtype="0" fill="hold" nodeType="clickEffect">
                                  <p:stCondLst>
                                    <p:cond delay="0"/>
                                  </p:stCondLst>
                                  <p:childTnLst>
                                    <p:animEffect transition="out" filter="dissolve">
                                      <p:cBhvr>
                                        <p:cTn id="92" dur="500"/>
                                        <p:tgtEl>
                                          <p:spTgt spid="5"/>
                                        </p:tgtEl>
                                      </p:cBhvr>
                                    </p:animEffect>
                                    <p:set>
                                      <p:cBhvr>
                                        <p:cTn id="93" dur="1" fill="hold">
                                          <p:stCondLst>
                                            <p:cond delay="499"/>
                                          </p:stCondLst>
                                        </p:cTn>
                                        <p:tgtEl>
                                          <p:spTgt spid="5"/>
                                        </p:tgtEl>
                                        <p:attrNameLst>
                                          <p:attrName>style.visibility</p:attrName>
                                        </p:attrNameLst>
                                      </p:cBhvr>
                                      <p:to>
                                        <p:strVal val="hidden"/>
                                      </p:to>
                                    </p:set>
                                  </p:childTnLst>
                                </p:cTn>
                              </p:par>
                            </p:childTnLst>
                          </p:cTn>
                        </p:par>
                      </p:childTnLst>
                    </p:cTn>
                  </p:par>
                  <p:par>
                    <p:cTn id="94" fill="hold" nodeType="clickPar">
                      <p:stCondLst>
                        <p:cond delay="indefinite"/>
                      </p:stCondLst>
                      <p:childTnLst>
                        <p:par>
                          <p:cTn id="95" fill="hold" nodeType="withGroup">
                            <p:stCondLst>
                              <p:cond delay="0"/>
                            </p:stCondLst>
                            <p:childTnLst>
                              <p:par>
                                <p:cTn id="96" presetID="9" presetClass="entr" presetSubtype="0" fill="hold" nodeType="clickEffect">
                                  <p:stCondLst>
                                    <p:cond delay="0"/>
                                  </p:stCondLst>
                                  <p:childTnLst>
                                    <p:set>
                                      <p:cBhvr>
                                        <p:cTn id="97" dur="1" fill="hold">
                                          <p:stCondLst>
                                            <p:cond delay="0"/>
                                          </p:stCondLst>
                                        </p:cTn>
                                        <p:tgtEl>
                                          <p:spTgt spid="7"/>
                                        </p:tgtEl>
                                        <p:attrNameLst>
                                          <p:attrName>style.visibility</p:attrName>
                                        </p:attrNameLst>
                                      </p:cBhvr>
                                      <p:to>
                                        <p:strVal val="visible"/>
                                      </p:to>
                                    </p:set>
                                    <p:animEffect transition="in" filter="dissolve">
                                      <p:cBhvr>
                                        <p:cTn id="98" dur="500"/>
                                        <p:tgtEl>
                                          <p:spTgt spid="7"/>
                                        </p:tgtEl>
                                      </p:cBhvr>
                                    </p:animEffect>
                                  </p:childTnLst>
                                </p:cTn>
                              </p:par>
                              <p:par>
                                <p:cTn id="99" presetID="22" presetClass="entr" presetSubtype="8" fill="hold" grpId="0" nodeType="withEffect">
                                  <p:stCondLst>
                                    <p:cond delay="0"/>
                                  </p:stCondLst>
                                  <p:childTnLst>
                                    <p:set>
                                      <p:cBhvr>
                                        <p:cTn id="100" dur="1" fill="hold">
                                          <p:stCondLst>
                                            <p:cond delay="0"/>
                                          </p:stCondLst>
                                        </p:cTn>
                                        <p:tgtEl>
                                          <p:spTgt spid="71768"/>
                                        </p:tgtEl>
                                        <p:attrNameLst>
                                          <p:attrName>style.visibility</p:attrName>
                                        </p:attrNameLst>
                                      </p:cBhvr>
                                      <p:to>
                                        <p:strVal val="visible"/>
                                      </p:to>
                                    </p:set>
                                    <p:animEffect transition="in" filter="wipe(left)">
                                      <p:cBhvr>
                                        <p:cTn id="101" dur="500"/>
                                        <p:tgtEl>
                                          <p:spTgt spid="71768"/>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9" presetClass="exit" presetSubtype="0" fill="hold" nodeType="clickEffect">
                                  <p:stCondLst>
                                    <p:cond delay="0"/>
                                  </p:stCondLst>
                                  <p:childTnLst>
                                    <p:animEffect transition="out" filter="dissolve">
                                      <p:cBhvr>
                                        <p:cTn id="105" dur="500"/>
                                        <p:tgtEl>
                                          <p:spTgt spid="7"/>
                                        </p:tgtEl>
                                      </p:cBhvr>
                                    </p:animEffect>
                                    <p:set>
                                      <p:cBhvr>
                                        <p:cTn id="106" dur="1" fill="hold">
                                          <p:stCondLst>
                                            <p:cond delay="499"/>
                                          </p:stCondLst>
                                        </p:cTn>
                                        <p:tgtEl>
                                          <p:spTgt spid="7"/>
                                        </p:tgtEl>
                                        <p:attrNameLst>
                                          <p:attrName>style.visibility</p:attrName>
                                        </p:attrNameLst>
                                      </p:cBhvr>
                                      <p:to>
                                        <p:strVal val="hidden"/>
                                      </p:to>
                                    </p:se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9" presetClass="entr" presetSubtype="0" fill="hold" nodeType="clickEffect">
                                  <p:stCondLst>
                                    <p:cond delay="0"/>
                                  </p:stCondLst>
                                  <p:childTnLst>
                                    <p:set>
                                      <p:cBhvr>
                                        <p:cTn id="110" dur="1" fill="hold">
                                          <p:stCondLst>
                                            <p:cond delay="0"/>
                                          </p:stCondLst>
                                        </p:cTn>
                                        <p:tgtEl>
                                          <p:spTgt spid="6"/>
                                        </p:tgtEl>
                                        <p:attrNameLst>
                                          <p:attrName>style.visibility</p:attrName>
                                        </p:attrNameLst>
                                      </p:cBhvr>
                                      <p:to>
                                        <p:strVal val="visible"/>
                                      </p:to>
                                    </p:set>
                                    <p:animEffect transition="in" filter="dissolve">
                                      <p:cBhvr>
                                        <p:cTn id="111" dur="500"/>
                                        <p:tgtEl>
                                          <p:spTgt spid="6"/>
                                        </p:tgtEl>
                                      </p:cBhvr>
                                    </p:animEffect>
                                  </p:childTnLst>
                                </p:cTn>
                              </p:par>
                              <p:par>
                                <p:cTn id="112" presetID="22" presetClass="entr" presetSubtype="1" fill="hold" grpId="0" nodeType="withEffect">
                                  <p:stCondLst>
                                    <p:cond delay="0"/>
                                  </p:stCondLst>
                                  <p:childTnLst>
                                    <p:set>
                                      <p:cBhvr>
                                        <p:cTn id="113" dur="1" fill="hold">
                                          <p:stCondLst>
                                            <p:cond delay="0"/>
                                          </p:stCondLst>
                                        </p:cTn>
                                        <p:tgtEl>
                                          <p:spTgt spid="71764"/>
                                        </p:tgtEl>
                                        <p:attrNameLst>
                                          <p:attrName>style.visibility</p:attrName>
                                        </p:attrNameLst>
                                      </p:cBhvr>
                                      <p:to>
                                        <p:strVal val="visible"/>
                                      </p:to>
                                    </p:set>
                                    <p:animEffect transition="in" filter="wipe(up)">
                                      <p:cBhvr>
                                        <p:cTn id="114" dur="500"/>
                                        <p:tgtEl>
                                          <p:spTgt spid="71764"/>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9" presetClass="exit" presetSubtype="0" fill="hold" nodeType="clickEffect">
                                  <p:stCondLst>
                                    <p:cond delay="0"/>
                                  </p:stCondLst>
                                  <p:childTnLst>
                                    <p:animEffect transition="out" filter="dissolve">
                                      <p:cBhvr>
                                        <p:cTn id="118" dur="500"/>
                                        <p:tgtEl>
                                          <p:spTgt spid="6"/>
                                        </p:tgtEl>
                                      </p:cBhvr>
                                    </p:animEffect>
                                    <p:set>
                                      <p:cBhvr>
                                        <p:cTn id="119"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9" grpId="0" animBg="1"/>
      <p:bldP spid="71750" grpId="0" animBg="1"/>
      <p:bldP spid="71764" grpId="0" animBg="1"/>
      <p:bldP spid="71767" grpId="0" animBg="1"/>
      <p:bldP spid="71768" grpId="0" animBg="1"/>
      <p:bldP spid="71770" grpId="0" animBg="1"/>
      <p:bldP spid="71771" grpId="0" animBg="1"/>
      <p:bldP spid="71773" grpId="0" animBg="1"/>
      <p:bldP spid="71774"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 name="Footer Placeholder 1"/>
          <p:cNvSpPr>
            <a:spLocks noGrp="1"/>
          </p:cNvSpPr>
          <p:nvPr>
            <p:ph type="ftr" sz="quarter" idx="10"/>
          </p:nvPr>
        </p:nvSpPr>
        <p:spPr/>
        <p:txBody>
          <a:bodyPr/>
          <a:lstStyle/>
          <a:p>
            <a:r>
              <a:rPr lang="en-US" altLang="en-US"/>
              <a:t>CONSUMERS, PRODUCERS, AND THE EFFICIENCY OF MARKETS</a:t>
            </a:r>
          </a:p>
        </p:txBody>
      </p:sp>
      <p:sp>
        <p:nvSpPr>
          <p:cNvPr id="21" name="Slide Number Placeholder 2"/>
          <p:cNvSpPr>
            <a:spLocks noGrp="1"/>
          </p:cNvSpPr>
          <p:nvPr>
            <p:ph type="sldNum" sz="quarter" idx="11"/>
          </p:nvPr>
        </p:nvSpPr>
        <p:spPr/>
        <p:txBody>
          <a:bodyPr/>
          <a:lstStyle/>
          <a:p>
            <a:fld id="{E2EBC345-9253-483E-923D-57415A77DC62}" type="slidenum">
              <a:rPr lang="en-US" altLang="en-US"/>
              <a:pPr/>
              <a:t>6</a:t>
            </a:fld>
            <a:endParaRPr lang="en-US" altLang="en-US"/>
          </a:p>
        </p:txBody>
      </p:sp>
      <p:graphicFrame>
        <p:nvGraphicFramePr>
          <p:cNvPr id="63490" name="Object 2"/>
          <p:cNvGraphicFramePr>
            <a:graphicFrameLocks noChangeAspect="1"/>
          </p:cNvGraphicFramePr>
          <p:nvPr/>
        </p:nvGraphicFramePr>
        <p:xfrm>
          <a:off x="214313" y="804863"/>
          <a:ext cx="5900737" cy="5711825"/>
        </p:xfrm>
        <a:graphic>
          <a:graphicData uri="http://schemas.openxmlformats.org/presentationml/2006/ole">
            <mc:AlternateContent xmlns:mc="http://schemas.openxmlformats.org/markup-compatibility/2006">
              <mc:Choice xmlns:v="urn:schemas-microsoft-com:vml" Requires="v">
                <p:oleObj spid="_x0000_s63509" name="Chart" r:id="rId4" imgW="3667125" imgH="3552944" progId="Excel.Chart.8">
                  <p:embed/>
                </p:oleObj>
              </mc:Choice>
              <mc:Fallback>
                <p:oleObj name="Chart" r:id="rId4" imgW="3667125" imgH="3552944" progId="Excel.Char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804863"/>
                        <a:ext cx="5900737" cy="571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3491" name="Rectangle 5"/>
          <p:cNvSpPr>
            <a:spLocks noGrp="1" noChangeArrowheads="1"/>
          </p:cNvSpPr>
          <p:nvPr>
            <p:ph type="title" idx="4294967295"/>
          </p:nvPr>
        </p:nvSpPr>
        <p:spPr>
          <a:xfrm>
            <a:off x="457200" y="230188"/>
            <a:ext cx="8229600" cy="649287"/>
          </a:xfrm>
        </p:spPr>
        <p:txBody>
          <a:bodyPr/>
          <a:lstStyle/>
          <a:p>
            <a:r>
              <a:rPr lang="en-US" altLang="en-US" sz="3600"/>
              <a:t>About the Staircase Shape…</a:t>
            </a:r>
          </a:p>
        </p:txBody>
      </p:sp>
      <p:sp>
        <p:nvSpPr>
          <p:cNvPr id="83974" name="Rectangle 6"/>
          <p:cNvSpPr>
            <a:spLocks noGrp="1" noChangeArrowheads="1"/>
          </p:cNvSpPr>
          <p:nvPr>
            <p:ph type="body" idx="4294967295"/>
          </p:nvPr>
        </p:nvSpPr>
        <p:spPr>
          <a:xfrm>
            <a:off x="2649538" y="1027113"/>
            <a:ext cx="5346700" cy="887412"/>
          </a:xfrm>
        </p:spPr>
        <p:txBody>
          <a:bodyPr/>
          <a:lstStyle/>
          <a:p>
            <a:pPr marL="0" indent="0">
              <a:lnSpc>
                <a:spcPct val="100000"/>
              </a:lnSpc>
              <a:buFont typeface="Wingdings" pitchFamily="2" charset="2"/>
              <a:buNone/>
            </a:pPr>
            <a:r>
              <a:rPr lang="en-US" altLang="en-US" sz="2500"/>
              <a:t>This </a:t>
            </a:r>
            <a:r>
              <a:rPr lang="en-US" altLang="en-US" sz="2500" b="1" i="1"/>
              <a:t>D</a:t>
            </a:r>
            <a:r>
              <a:rPr lang="en-US" altLang="en-US" sz="2500"/>
              <a:t> curve looks like a staircase </a:t>
            </a:r>
            <a:br>
              <a:rPr lang="en-US" altLang="en-US" sz="2500"/>
            </a:br>
            <a:r>
              <a:rPr lang="en-US" altLang="en-US" sz="2500"/>
              <a:t>with 4 steps – one per buyer.  </a:t>
            </a:r>
          </a:p>
        </p:txBody>
      </p:sp>
      <p:sp>
        <p:nvSpPr>
          <p:cNvPr id="63493" name="Text Box 30"/>
          <p:cNvSpPr txBox="1">
            <a:spLocks noChangeArrowheads="1"/>
          </p:cNvSpPr>
          <p:nvPr/>
        </p:nvSpPr>
        <p:spPr bwMode="auto">
          <a:xfrm>
            <a:off x="1393825" y="838200"/>
            <a:ext cx="403225" cy="519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800" b="1" i="1">
                <a:cs typeface="Arial" charset="0"/>
              </a:rPr>
              <a:t>P</a:t>
            </a:r>
          </a:p>
        </p:txBody>
      </p:sp>
      <p:sp>
        <p:nvSpPr>
          <p:cNvPr id="63494" name="Text Box 31"/>
          <p:cNvSpPr txBox="1">
            <a:spLocks noChangeArrowheads="1"/>
          </p:cNvSpPr>
          <p:nvPr/>
        </p:nvSpPr>
        <p:spPr bwMode="auto">
          <a:xfrm>
            <a:off x="5489575" y="5360988"/>
            <a:ext cx="474663" cy="519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800" b="1" i="1">
                <a:cs typeface="Arial" charset="0"/>
              </a:rPr>
              <a:t>Q</a:t>
            </a:r>
          </a:p>
        </p:txBody>
      </p:sp>
      <p:grpSp>
        <p:nvGrpSpPr>
          <p:cNvPr id="63495" name="Group 66"/>
          <p:cNvGrpSpPr>
            <a:grpSpLocks/>
          </p:cNvGrpSpPr>
          <p:nvPr/>
        </p:nvGrpSpPr>
        <p:grpSpPr bwMode="auto">
          <a:xfrm>
            <a:off x="1614488" y="1270000"/>
            <a:ext cx="3368675" cy="4292600"/>
            <a:chOff x="1017" y="800"/>
            <a:chExt cx="2122" cy="2704"/>
          </a:xfrm>
        </p:grpSpPr>
        <p:sp>
          <p:nvSpPr>
            <p:cNvPr id="63496" name="Line 3"/>
            <p:cNvSpPr>
              <a:spLocks noChangeShapeType="1"/>
            </p:cNvSpPr>
            <p:nvPr/>
          </p:nvSpPr>
          <p:spPr bwMode="auto">
            <a:xfrm flipV="1">
              <a:off x="1035" y="800"/>
              <a:ext cx="0" cy="514"/>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497" name="Line 4"/>
            <p:cNvSpPr>
              <a:spLocks noChangeShapeType="1"/>
            </p:cNvSpPr>
            <p:nvPr/>
          </p:nvSpPr>
          <p:spPr bwMode="auto">
            <a:xfrm>
              <a:off x="1017" y="1309"/>
              <a:ext cx="539"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498" name="Line 32"/>
            <p:cNvSpPr>
              <a:spLocks noChangeShapeType="1"/>
            </p:cNvSpPr>
            <p:nvPr/>
          </p:nvSpPr>
          <p:spPr bwMode="auto">
            <a:xfrm flipV="1">
              <a:off x="3139" y="2571"/>
              <a:ext cx="0" cy="933"/>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499" name="Line 33"/>
            <p:cNvSpPr>
              <a:spLocks noChangeShapeType="1"/>
            </p:cNvSpPr>
            <p:nvPr/>
          </p:nvSpPr>
          <p:spPr bwMode="auto">
            <a:xfrm flipV="1">
              <a:off x="2605" y="2196"/>
              <a:ext cx="0" cy="397"/>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500" name="Line 34"/>
            <p:cNvSpPr>
              <a:spLocks noChangeShapeType="1"/>
            </p:cNvSpPr>
            <p:nvPr/>
          </p:nvSpPr>
          <p:spPr bwMode="auto">
            <a:xfrm>
              <a:off x="2587" y="2589"/>
              <a:ext cx="552"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501" name="Line 35"/>
            <p:cNvSpPr>
              <a:spLocks noChangeShapeType="1"/>
            </p:cNvSpPr>
            <p:nvPr/>
          </p:nvSpPr>
          <p:spPr bwMode="auto">
            <a:xfrm flipV="1">
              <a:off x="2083" y="1661"/>
              <a:ext cx="0" cy="557"/>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502" name="Line 36"/>
            <p:cNvSpPr>
              <a:spLocks noChangeShapeType="1"/>
            </p:cNvSpPr>
            <p:nvPr/>
          </p:nvSpPr>
          <p:spPr bwMode="auto">
            <a:xfrm>
              <a:off x="2065" y="2213"/>
              <a:ext cx="539"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503" name="Line 37"/>
            <p:cNvSpPr>
              <a:spLocks noChangeShapeType="1"/>
            </p:cNvSpPr>
            <p:nvPr/>
          </p:nvSpPr>
          <p:spPr bwMode="auto">
            <a:xfrm flipV="1">
              <a:off x="1554" y="1291"/>
              <a:ext cx="0" cy="391"/>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3504" name="Line 38"/>
            <p:cNvSpPr>
              <a:spLocks noChangeShapeType="1"/>
            </p:cNvSpPr>
            <p:nvPr/>
          </p:nvSpPr>
          <p:spPr bwMode="auto">
            <a:xfrm>
              <a:off x="1536" y="1678"/>
              <a:ext cx="547"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4052" name="Rectangle 84"/>
          <p:cNvSpPr>
            <a:spLocks noChangeArrowheads="1"/>
          </p:cNvSpPr>
          <p:nvPr/>
        </p:nvSpPr>
        <p:spPr bwMode="auto">
          <a:xfrm>
            <a:off x="3633788" y="1931988"/>
            <a:ext cx="503078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45000"/>
              </a:spcBef>
              <a:buClr>
                <a:srgbClr val="00B85C"/>
              </a:buClr>
              <a:buSzPct val="120000"/>
              <a:buFont typeface="Wingdings" pitchFamily="2" charset="2"/>
              <a:buNone/>
            </a:pPr>
            <a:r>
              <a:rPr lang="en-US" altLang="en-US" sz="2500">
                <a:cs typeface="Arial" charset="0"/>
              </a:rPr>
              <a:t>If there were a huge # of buyers,  as in a competitive market,</a:t>
            </a:r>
          </a:p>
        </p:txBody>
      </p:sp>
      <p:sp>
        <p:nvSpPr>
          <p:cNvPr id="84054" name="Rectangle 86"/>
          <p:cNvSpPr>
            <a:spLocks noChangeArrowheads="1"/>
          </p:cNvSpPr>
          <p:nvPr/>
        </p:nvSpPr>
        <p:spPr bwMode="auto">
          <a:xfrm>
            <a:off x="4579938" y="2867025"/>
            <a:ext cx="4124325"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45000"/>
              </a:spcBef>
              <a:buClr>
                <a:srgbClr val="00B85C"/>
              </a:buClr>
              <a:buSzPct val="120000"/>
              <a:buFont typeface="Wingdings" pitchFamily="2" charset="2"/>
              <a:buNone/>
            </a:pPr>
            <a:r>
              <a:rPr lang="en-US" altLang="en-US" sz="2500">
                <a:cs typeface="Arial" charset="0"/>
              </a:rPr>
              <a:t>there would be a huge # </a:t>
            </a:r>
            <a:br>
              <a:rPr lang="en-US" altLang="en-US" sz="2500">
                <a:cs typeface="Arial" charset="0"/>
              </a:rPr>
            </a:br>
            <a:r>
              <a:rPr lang="en-US" altLang="en-US" sz="2500">
                <a:cs typeface="Arial" charset="0"/>
              </a:rPr>
              <a:t>of very tiny steps,</a:t>
            </a:r>
          </a:p>
        </p:txBody>
      </p:sp>
      <p:sp>
        <p:nvSpPr>
          <p:cNvPr id="84056" name="Rectangle 88"/>
          <p:cNvSpPr>
            <a:spLocks noChangeArrowheads="1"/>
          </p:cNvSpPr>
          <p:nvPr/>
        </p:nvSpPr>
        <p:spPr bwMode="auto">
          <a:xfrm>
            <a:off x="5616575" y="3787775"/>
            <a:ext cx="3030538"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45000"/>
              </a:spcBef>
              <a:buClr>
                <a:srgbClr val="00B85C"/>
              </a:buClr>
              <a:buSzPct val="120000"/>
              <a:buFont typeface="Wingdings" pitchFamily="2" charset="2"/>
              <a:buNone/>
            </a:pPr>
            <a:r>
              <a:rPr lang="en-US" altLang="en-US" sz="2500">
                <a:cs typeface="Arial" charset="0"/>
              </a:rPr>
              <a:t>and it would look more like a smooth curve.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3974">
                                            <p:txEl>
                                              <p:pRg st="0" end="0"/>
                                            </p:txEl>
                                          </p:spTgt>
                                        </p:tgtEl>
                                        <p:attrNameLst>
                                          <p:attrName>style.visibility</p:attrName>
                                        </p:attrNameLst>
                                      </p:cBhvr>
                                      <p:to>
                                        <p:strVal val="visible"/>
                                      </p:to>
                                    </p:set>
                                    <p:animEffect transition="in" filter="wipe(left)">
                                      <p:cBhvr>
                                        <p:cTn id="7" dur="500"/>
                                        <p:tgtEl>
                                          <p:spTgt spid="83974">
                                            <p:txEl>
                                              <p:pRg st="0" end="0"/>
                                            </p:txEl>
                                          </p:spTgt>
                                        </p:tgtEl>
                                      </p:cBhvr>
                                    </p:animEffect>
                                  </p:childTnLst>
                                  <p:subTnLst>
                                    <p:animClr clrSpc="rgb" dir="cw">
                                      <p:cBhvr override="childStyle">
                                        <p:cTn dur="1" fill="hold" display="0" masterRel="nextClick" afterEffect="1"/>
                                        <p:tgtEl>
                                          <p:spTgt spid="83974">
                                            <p:txEl>
                                              <p:pRg st="0" end="0"/>
                                            </p:txEl>
                                          </p:spTgt>
                                        </p:tgtEl>
                                        <p:attrNameLst>
                                          <p:attrName>ppt_c</p:attrName>
                                        </p:attrNameLst>
                                      </p:cBhvr>
                                      <p:to>
                                        <a:srgbClr val="3366CC"/>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4052"/>
                                        </p:tgtEl>
                                        <p:attrNameLst>
                                          <p:attrName>style.visibility</p:attrName>
                                        </p:attrNameLst>
                                      </p:cBhvr>
                                      <p:to>
                                        <p:strVal val="visible"/>
                                      </p:to>
                                    </p:set>
                                    <p:animEffect transition="in" filter="wipe(left)">
                                      <p:cBhvr>
                                        <p:cTn id="12" dur="500"/>
                                        <p:tgtEl>
                                          <p:spTgt spid="84052"/>
                                        </p:tgtEl>
                                      </p:cBhvr>
                                    </p:animEffect>
                                  </p:childTnLst>
                                  <p:subTnLst>
                                    <p:animClr clrSpc="rgb" dir="cw">
                                      <p:cBhvr override="childStyle">
                                        <p:cTn dur="1" fill="hold" display="0" masterRel="nextClick" afterEffect="1"/>
                                        <p:tgtEl>
                                          <p:spTgt spid="84052"/>
                                        </p:tgtEl>
                                        <p:attrNameLst>
                                          <p:attrName>ppt_c</p:attrName>
                                        </p:attrNameLst>
                                      </p:cBhvr>
                                      <p:to>
                                        <a:srgbClr val="3366CC"/>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4054"/>
                                        </p:tgtEl>
                                        <p:attrNameLst>
                                          <p:attrName>style.visibility</p:attrName>
                                        </p:attrNameLst>
                                      </p:cBhvr>
                                      <p:to>
                                        <p:strVal val="visible"/>
                                      </p:to>
                                    </p:set>
                                    <p:animEffect transition="in" filter="wipe(left)">
                                      <p:cBhvr>
                                        <p:cTn id="17" dur="500"/>
                                        <p:tgtEl>
                                          <p:spTgt spid="84054"/>
                                        </p:tgtEl>
                                      </p:cBhvr>
                                    </p:animEffect>
                                  </p:childTnLst>
                                  <p:subTnLst>
                                    <p:animClr clrSpc="rgb" dir="cw">
                                      <p:cBhvr override="childStyle">
                                        <p:cTn dur="1" fill="hold" display="0" masterRel="nextClick" afterEffect="1"/>
                                        <p:tgtEl>
                                          <p:spTgt spid="84054"/>
                                        </p:tgtEl>
                                        <p:attrNameLst>
                                          <p:attrName>ppt_c</p:attrName>
                                        </p:attrNameLst>
                                      </p:cBhvr>
                                      <p:to>
                                        <a:srgbClr val="3366CC"/>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4056"/>
                                        </p:tgtEl>
                                        <p:attrNameLst>
                                          <p:attrName>style.visibility</p:attrName>
                                        </p:attrNameLst>
                                      </p:cBhvr>
                                      <p:to>
                                        <p:strVal val="visible"/>
                                      </p:to>
                                    </p:set>
                                    <p:animEffect transition="in" filter="wipe(left)">
                                      <p:cBhvr>
                                        <p:cTn id="22" dur="500"/>
                                        <p:tgtEl>
                                          <p:spTgt spid="84056"/>
                                        </p:tgtEl>
                                      </p:cBhvr>
                                    </p:animEffect>
                                  </p:childTnLst>
                                  <p:subTnLst>
                                    <p:animClr clrSpc="rgb" dir="cw">
                                      <p:cBhvr override="childStyle">
                                        <p:cTn dur="1" fill="hold" display="0" masterRel="nextClick" afterEffect="1"/>
                                        <p:tgtEl>
                                          <p:spTgt spid="84056"/>
                                        </p:tgtEl>
                                        <p:attrNameLst>
                                          <p:attrName>ppt_c</p:attrName>
                                        </p:attrNameLst>
                                      </p:cBhvr>
                                      <p:to>
                                        <a:srgbClr val="3366CC"/>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4" grpId="0" build="p" bldLvl="5"/>
      <p:bldP spid="84052" grpId="0"/>
      <p:bldP spid="84054" grpId="0"/>
      <p:bldP spid="8405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ooter Placeholder 1"/>
          <p:cNvSpPr>
            <a:spLocks noGrp="1"/>
          </p:cNvSpPr>
          <p:nvPr>
            <p:ph type="ftr" sz="quarter" idx="10"/>
          </p:nvPr>
        </p:nvSpPr>
        <p:spPr/>
        <p:txBody>
          <a:bodyPr/>
          <a:lstStyle/>
          <a:p>
            <a:r>
              <a:rPr lang="en-US" altLang="en-US"/>
              <a:t>CONSUMERS, PRODUCERS, AND THE EFFICIENCY OF MARKETS</a:t>
            </a:r>
          </a:p>
        </p:txBody>
      </p:sp>
      <p:sp>
        <p:nvSpPr>
          <p:cNvPr id="30" name="Slide Number Placeholder 2"/>
          <p:cNvSpPr>
            <a:spLocks noGrp="1"/>
          </p:cNvSpPr>
          <p:nvPr>
            <p:ph type="sldNum" sz="quarter" idx="11"/>
          </p:nvPr>
        </p:nvSpPr>
        <p:spPr/>
        <p:txBody>
          <a:bodyPr/>
          <a:lstStyle/>
          <a:p>
            <a:fld id="{BF65B1D1-E629-4E5B-B863-5E7EC2F543E3}" type="slidenum">
              <a:rPr lang="en-US" altLang="en-US"/>
              <a:pPr/>
              <a:t>7</a:t>
            </a:fld>
            <a:endParaRPr lang="en-US" altLang="en-US"/>
          </a:p>
        </p:txBody>
      </p:sp>
      <p:graphicFrame>
        <p:nvGraphicFramePr>
          <p:cNvPr id="65538" name="Object 2"/>
          <p:cNvGraphicFramePr>
            <a:graphicFrameLocks noChangeAspect="1"/>
          </p:cNvGraphicFramePr>
          <p:nvPr/>
        </p:nvGraphicFramePr>
        <p:xfrm>
          <a:off x="214313" y="804863"/>
          <a:ext cx="5900737" cy="5711825"/>
        </p:xfrm>
        <a:graphic>
          <a:graphicData uri="http://schemas.openxmlformats.org/presentationml/2006/ole">
            <mc:AlternateContent xmlns:mc="http://schemas.openxmlformats.org/markup-compatibility/2006">
              <mc:Choice xmlns:v="urn:schemas-microsoft-com:vml" Requires="v">
                <p:oleObj spid="_x0000_s65566" name="Chart" r:id="rId4" imgW="3667125" imgH="3552944" progId="Excel.Chart.8">
                  <p:embed/>
                </p:oleObj>
              </mc:Choice>
              <mc:Fallback>
                <p:oleObj name="Chart" r:id="rId4" imgW="3667125" imgH="3552944" progId="Excel.Char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804863"/>
                        <a:ext cx="5900737" cy="571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5539" name="Rectangle 6"/>
          <p:cNvSpPr>
            <a:spLocks noGrp="1" noChangeArrowheads="1"/>
          </p:cNvSpPr>
          <p:nvPr>
            <p:ph type="title" idx="4294967295"/>
          </p:nvPr>
        </p:nvSpPr>
        <p:spPr>
          <a:xfrm>
            <a:off x="457200" y="230188"/>
            <a:ext cx="8229600" cy="649287"/>
          </a:xfrm>
        </p:spPr>
        <p:txBody>
          <a:bodyPr/>
          <a:lstStyle/>
          <a:p>
            <a:r>
              <a:rPr lang="en-US" altLang="en-US" sz="3600"/>
              <a:t>WTP and the Demand Curve</a:t>
            </a:r>
          </a:p>
        </p:txBody>
      </p:sp>
      <p:sp>
        <p:nvSpPr>
          <p:cNvPr id="65540" name="Rectangle 7"/>
          <p:cNvSpPr>
            <a:spLocks noGrp="1" noChangeArrowheads="1"/>
          </p:cNvSpPr>
          <p:nvPr>
            <p:ph type="body" idx="4294967295"/>
          </p:nvPr>
        </p:nvSpPr>
        <p:spPr>
          <a:xfrm>
            <a:off x="6164263" y="1009650"/>
            <a:ext cx="2728912" cy="3927475"/>
          </a:xfrm>
        </p:spPr>
        <p:txBody>
          <a:bodyPr/>
          <a:lstStyle/>
          <a:p>
            <a:pPr marL="0" indent="0">
              <a:buFont typeface="Wingdings" pitchFamily="2" charset="2"/>
              <a:buNone/>
            </a:pPr>
            <a:r>
              <a:rPr lang="en-US" altLang="en-US" sz="2600"/>
              <a:t>At any </a:t>
            </a:r>
            <a:r>
              <a:rPr lang="en-US" altLang="en-US" sz="2600" b="1" i="1"/>
              <a:t>Q</a:t>
            </a:r>
            <a:r>
              <a:rPr lang="en-US" altLang="en-US" sz="2600"/>
              <a:t>, </a:t>
            </a:r>
            <a:br>
              <a:rPr lang="en-US" altLang="en-US" sz="2600"/>
            </a:br>
            <a:r>
              <a:rPr lang="en-US" altLang="en-US" sz="2600"/>
              <a:t>the height of </a:t>
            </a:r>
            <a:br>
              <a:rPr lang="en-US" altLang="en-US" sz="2600"/>
            </a:br>
            <a:r>
              <a:rPr lang="en-US" altLang="en-US" sz="2600"/>
              <a:t>the </a:t>
            </a:r>
            <a:r>
              <a:rPr lang="en-US" altLang="en-US" sz="2600" b="1" i="1"/>
              <a:t>D</a:t>
            </a:r>
            <a:r>
              <a:rPr lang="en-US" altLang="en-US" sz="2600"/>
              <a:t> curve is the WTP of the </a:t>
            </a:r>
            <a:r>
              <a:rPr lang="en-US" altLang="en-US" sz="2600" b="1" i="1">
                <a:solidFill>
                  <a:srgbClr val="990099"/>
                </a:solidFill>
              </a:rPr>
              <a:t>marginal buyer</a:t>
            </a:r>
            <a:r>
              <a:rPr lang="en-US" altLang="en-US" sz="2600"/>
              <a:t>, the buyer who would leave the market if </a:t>
            </a:r>
            <a:r>
              <a:rPr lang="en-US" altLang="en-US" sz="2600" b="1" i="1"/>
              <a:t>P</a:t>
            </a:r>
            <a:r>
              <a:rPr lang="en-US" altLang="en-US" sz="2600"/>
              <a:t> were any higher.</a:t>
            </a:r>
          </a:p>
        </p:txBody>
      </p:sp>
      <p:sp>
        <p:nvSpPr>
          <p:cNvPr id="65541" name="Text Box 8"/>
          <p:cNvSpPr txBox="1">
            <a:spLocks noChangeArrowheads="1"/>
          </p:cNvSpPr>
          <p:nvPr/>
        </p:nvSpPr>
        <p:spPr bwMode="auto">
          <a:xfrm>
            <a:off x="1393825" y="838200"/>
            <a:ext cx="403225" cy="519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800" b="1" i="1">
                <a:cs typeface="Arial" charset="0"/>
              </a:rPr>
              <a:t>P</a:t>
            </a:r>
          </a:p>
        </p:txBody>
      </p:sp>
      <p:sp>
        <p:nvSpPr>
          <p:cNvPr id="65542" name="Text Box 9"/>
          <p:cNvSpPr txBox="1">
            <a:spLocks noChangeArrowheads="1"/>
          </p:cNvSpPr>
          <p:nvPr/>
        </p:nvSpPr>
        <p:spPr bwMode="auto">
          <a:xfrm>
            <a:off x="5489575" y="5360988"/>
            <a:ext cx="474663" cy="519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en-US" sz="2800" b="1" i="1">
                <a:cs typeface="Arial" charset="0"/>
              </a:rPr>
              <a:t>Q</a:t>
            </a:r>
          </a:p>
        </p:txBody>
      </p:sp>
      <p:grpSp>
        <p:nvGrpSpPr>
          <p:cNvPr id="65543" name="Group 10"/>
          <p:cNvGrpSpPr>
            <a:grpSpLocks/>
          </p:cNvGrpSpPr>
          <p:nvPr/>
        </p:nvGrpSpPr>
        <p:grpSpPr bwMode="auto">
          <a:xfrm>
            <a:off x="1614488" y="1270000"/>
            <a:ext cx="3368675" cy="4292600"/>
            <a:chOff x="1017" y="800"/>
            <a:chExt cx="2122" cy="2704"/>
          </a:xfrm>
        </p:grpSpPr>
        <p:sp>
          <p:nvSpPr>
            <p:cNvPr id="65544" name="Line 11"/>
            <p:cNvSpPr>
              <a:spLocks noChangeShapeType="1"/>
            </p:cNvSpPr>
            <p:nvPr/>
          </p:nvSpPr>
          <p:spPr bwMode="auto">
            <a:xfrm flipV="1">
              <a:off x="1035" y="800"/>
              <a:ext cx="0" cy="514"/>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45" name="Line 12"/>
            <p:cNvSpPr>
              <a:spLocks noChangeShapeType="1"/>
            </p:cNvSpPr>
            <p:nvPr/>
          </p:nvSpPr>
          <p:spPr bwMode="auto">
            <a:xfrm>
              <a:off x="1017" y="1309"/>
              <a:ext cx="539"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46" name="Line 13"/>
            <p:cNvSpPr>
              <a:spLocks noChangeShapeType="1"/>
            </p:cNvSpPr>
            <p:nvPr/>
          </p:nvSpPr>
          <p:spPr bwMode="auto">
            <a:xfrm flipV="1">
              <a:off x="3139" y="2571"/>
              <a:ext cx="0" cy="933"/>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47" name="Line 14"/>
            <p:cNvSpPr>
              <a:spLocks noChangeShapeType="1"/>
            </p:cNvSpPr>
            <p:nvPr/>
          </p:nvSpPr>
          <p:spPr bwMode="auto">
            <a:xfrm flipV="1">
              <a:off x="2605" y="2196"/>
              <a:ext cx="0" cy="397"/>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48" name="Line 15"/>
            <p:cNvSpPr>
              <a:spLocks noChangeShapeType="1"/>
            </p:cNvSpPr>
            <p:nvPr/>
          </p:nvSpPr>
          <p:spPr bwMode="auto">
            <a:xfrm>
              <a:off x="2587" y="2589"/>
              <a:ext cx="552"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49" name="Line 16"/>
            <p:cNvSpPr>
              <a:spLocks noChangeShapeType="1"/>
            </p:cNvSpPr>
            <p:nvPr/>
          </p:nvSpPr>
          <p:spPr bwMode="auto">
            <a:xfrm flipV="1">
              <a:off x="2083" y="1661"/>
              <a:ext cx="0" cy="557"/>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50" name="Line 17"/>
            <p:cNvSpPr>
              <a:spLocks noChangeShapeType="1"/>
            </p:cNvSpPr>
            <p:nvPr/>
          </p:nvSpPr>
          <p:spPr bwMode="auto">
            <a:xfrm>
              <a:off x="2065" y="2213"/>
              <a:ext cx="539"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51" name="Line 18"/>
            <p:cNvSpPr>
              <a:spLocks noChangeShapeType="1"/>
            </p:cNvSpPr>
            <p:nvPr/>
          </p:nvSpPr>
          <p:spPr bwMode="auto">
            <a:xfrm flipV="1">
              <a:off x="1554" y="1291"/>
              <a:ext cx="0" cy="391"/>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5552" name="Line 19"/>
            <p:cNvSpPr>
              <a:spLocks noChangeShapeType="1"/>
            </p:cNvSpPr>
            <p:nvPr/>
          </p:nvSpPr>
          <p:spPr bwMode="auto">
            <a:xfrm>
              <a:off x="1536" y="1678"/>
              <a:ext cx="547" cy="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 name="Group 20"/>
          <p:cNvGrpSpPr>
            <a:grpSpLocks/>
          </p:cNvGrpSpPr>
          <p:nvPr/>
        </p:nvGrpSpPr>
        <p:grpSpPr bwMode="auto">
          <a:xfrm>
            <a:off x="2500313" y="1130300"/>
            <a:ext cx="1849437" cy="947738"/>
            <a:chOff x="1575" y="712"/>
            <a:chExt cx="1165" cy="597"/>
          </a:xfrm>
        </p:grpSpPr>
        <p:sp>
          <p:nvSpPr>
            <p:cNvPr id="65554" name="Arc 21"/>
            <p:cNvSpPr>
              <a:spLocks/>
            </p:cNvSpPr>
            <p:nvPr/>
          </p:nvSpPr>
          <p:spPr bwMode="auto">
            <a:xfrm flipV="1">
              <a:off x="1615" y="938"/>
              <a:ext cx="553" cy="371"/>
            </a:xfrm>
            <a:custGeom>
              <a:avLst/>
              <a:gdLst>
                <a:gd name="T0" fmla="*/ 0 w 23113"/>
                <a:gd name="T1" fmla="*/ 0 h 21600"/>
                <a:gd name="T2" fmla="*/ 0 w 23113"/>
                <a:gd name="T3" fmla="*/ 0 h 21600"/>
                <a:gd name="T4" fmla="*/ 0 w 23113"/>
                <a:gd name="T5" fmla="*/ 0 h 21600"/>
                <a:gd name="T6" fmla="*/ 0 60000 65536"/>
                <a:gd name="T7" fmla="*/ 0 60000 65536"/>
                <a:gd name="T8" fmla="*/ 0 60000 65536"/>
                <a:gd name="T9" fmla="*/ 0 w 23113"/>
                <a:gd name="T10" fmla="*/ 0 h 21600"/>
                <a:gd name="T11" fmla="*/ 23113 w 23113"/>
                <a:gd name="T12" fmla="*/ 21600 h 21600"/>
              </a:gdLst>
              <a:ahLst/>
              <a:cxnLst>
                <a:cxn ang="T6">
                  <a:pos x="T0" y="T1"/>
                </a:cxn>
                <a:cxn ang="T7">
                  <a:pos x="T2" y="T3"/>
                </a:cxn>
                <a:cxn ang="T8">
                  <a:pos x="T4" y="T5"/>
                </a:cxn>
              </a:cxnLst>
              <a:rect l="T9" t="T10" r="T11" b="T12"/>
              <a:pathLst>
                <a:path w="23113" h="21600" fill="none" extrusionOk="0">
                  <a:moveTo>
                    <a:pt x="0" y="53"/>
                  </a:moveTo>
                  <a:cubicBezTo>
                    <a:pt x="503" y="17"/>
                    <a:pt x="1008" y="-1"/>
                    <a:pt x="1513" y="0"/>
                  </a:cubicBezTo>
                  <a:cubicBezTo>
                    <a:pt x="13442" y="0"/>
                    <a:pt x="23113" y="9670"/>
                    <a:pt x="23113" y="21600"/>
                  </a:cubicBezTo>
                </a:path>
                <a:path w="23113" h="21600" stroke="0" extrusionOk="0">
                  <a:moveTo>
                    <a:pt x="0" y="53"/>
                  </a:moveTo>
                  <a:cubicBezTo>
                    <a:pt x="503" y="17"/>
                    <a:pt x="1008" y="-1"/>
                    <a:pt x="1513" y="0"/>
                  </a:cubicBezTo>
                  <a:cubicBezTo>
                    <a:pt x="13442" y="0"/>
                    <a:pt x="23113" y="9670"/>
                    <a:pt x="23113" y="21600"/>
                  </a:cubicBezTo>
                  <a:lnTo>
                    <a:pt x="1513" y="21600"/>
                  </a:lnTo>
                  <a:close/>
                </a:path>
              </a:pathLst>
            </a:custGeom>
            <a:noFill/>
            <a:ln w="19050">
              <a:solidFill>
                <a:schemeClr val="tx1"/>
              </a:solidFill>
              <a:round/>
              <a:headEnd type="triangle" w="lg" len="med"/>
              <a:tailEnd type="none" w="lg" len="me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65555" name="Text Box 22"/>
            <p:cNvSpPr txBox="1">
              <a:spLocks noChangeArrowheads="1"/>
            </p:cNvSpPr>
            <p:nvPr/>
          </p:nvSpPr>
          <p:spPr bwMode="auto">
            <a:xfrm>
              <a:off x="1575" y="712"/>
              <a:ext cx="1165" cy="304"/>
            </a:xfrm>
            <a:prstGeom prst="rect">
              <a:avLst/>
            </a:prstGeom>
            <a:solidFill>
              <a:srgbClr val="FFCCCC"/>
            </a:solidFill>
            <a:ln w="9525">
              <a:solidFill>
                <a:schemeClr val="tx1"/>
              </a:solidFill>
              <a:miter lim="800000"/>
              <a:headEnd/>
              <a:tailEnd/>
            </a:ln>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500">
                  <a:cs typeface="Arial" charset="0"/>
                </a:rPr>
                <a:t>Flea’s WTP</a:t>
              </a:r>
            </a:p>
          </p:txBody>
        </p:sp>
      </p:grpSp>
      <p:grpSp>
        <p:nvGrpSpPr>
          <p:cNvPr id="4" name="Group 23"/>
          <p:cNvGrpSpPr>
            <a:grpSpLocks/>
          </p:cNvGrpSpPr>
          <p:nvPr/>
        </p:nvGrpSpPr>
        <p:grpSpPr bwMode="auto">
          <a:xfrm>
            <a:off x="3038475" y="1787525"/>
            <a:ext cx="2441575" cy="881063"/>
            <a:chOff x="1914" y="1126"/>
            <a:chExt cx="1538" cy="555"/>
          </a:xfrm>
        </p:grpSpPr>
        <p:sp>
          <p:nvSpPr>
            <p:cNvPr id="65557" name="Arc 24"/>
            <p:cNvSpPr>
              <a:spLocks/>
            </p:cNvSpPr>
            <p:nvPr/>
          </p:nvSpPr>
          <p:spPr bwMode="auto">
            <a:xfrm flipV="1">
              <a:off x="2149" y="1292"/>
              <a:ext cx="601" cy="389"/>
            </a:xfrm>
            <a:custGeom>
              <a:avLst/>
              <a:gdLst>
                <a:gd name="T0" fmla="*/ 0 w 23113"/>
                <a:gd name="T1" fmla="*/ 0 h 21600"/>
                <a:gd name="T2" fmla="*/ 0 w 23113"/>
                <a:gd name="T3" fmla="*/ 0 h 21600"/>
                <a:gd name="T4" fmla="*/ 0 w 23113"/>
                <a:gd name="T5" fmla="*/ 0 h 21600"/>
                <a:gd name="T6" fmla="*/ 0 60000 65536"/>
                <a:gd name="T7" fmla="*/ 0 60000 65536"/>
                <a:gd name="T8" fmla="*/ 0 60000 65536"/>
                <a:gd name="T9" fmla="*/ 0 w 23113"/>
                <a:gd name="T10" fmla="*/ 0 h 21600"/>
                <a:gd name="T11" fmla="*/ 23113 w 23113"/>
                <a:gd name="T12" fmla="*/ 21600 h 21600"/>
              </a:gdLst>
              <a:ahLst/>
              <a:cxnLst>
                <a:cxn ang="T6">
                  <a:pos x="T0" y="T1"/>
                </a:cxn>
                <a:cxn ang="T7">
                  <a:pos x="T2" y="T3"/>
                </a:cxn>
                <a:cxn ang="T8">
                  <a:pos x="T4" y="T5"/>
                </a:cxn>
              </a:cxnLst>
              <a:rect l="T9" t="T10" r="T11" b="T12"/>
              <a:pathLst>
                <a:path w="23113" h="21600" fill="none" extrusionOk="0">
                  <a:moveTo>
                    <a:pt x="0" y="53"/>
                  </a:moveTo>
                  <a:cubicBezTo>
                    <a:pt x="503" y="17"/>
                    <a:pt x="1008" y="-1"/>
                    <a:pt x="1513" y="0"/>
                  </a:cubicBezTo>
                  <a:cubicBezTo>
                    <a:pt x="13442" y="0"/>
                    <a:pt x="23113" y="9670"/>
                    <a:pt x="23113" y="21600"/>
                  </a:cubicBezTo>
                </a:path>
                <a:path w="23113" h="21600" stroke="0" extrusionOk="0">
                  <a:moveTo>
                    <a:pt x="0" y="53"/>
                  </a:moveTo>
                  <a:cubicBezTo>
                    <a:pt x="503" y="17"/>
                    <a:pt x="1008" y="-1"/>
                    <a:pt x="1513" y="0"/>
                  </a:cubicBezTo>
                  <a:cubicBezTo>
                    <a:pt x="13442" y="0"/>
                    <a:pt x="23113" y="9670"/>
                    <a:pt x="23113" y="21600"/>
                  </a:cubicBezTo>
                  <a:lnTo>
                    <a:pt x="1513" y="21600"/>
                  </a:lnTo>
                  <a:close/>
                </a:path>
              </a:pathLst>
            </a:custGeom>
            <a:noFill/>
            <a:ln w="19050">
              <a:solidFill>
                <a:schemeClr val="tx1"/>
              </a:solidFill>
              <a:round/>
              <a:headEnd type="triangle" w="lg" len="med"/>
              <a:tailEnd type="none" w="lg" len="me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65558" name="Text Box 25"/>
            <p:cNvSpPr txBox="1">
              <a:spLocks noChangeArrowheads="1"/>
            </p:cNvSpPr>
            <p:nvPr/>
          </p:nvSpPr>
          <p:spPr bwMode="auto">
            <a:xfrm>
              <a:off x="1914" y="1126"/>
              <a:ext cx="1538" cy="304"/>
            </a:xfrm>
            <a:prstGeom prst="rect">
              <a:avLst/>
            </a:prstGeom>
            <a:solidFill>
              <a:srgbClr val="FFCCCC"/>
            </a:solidFill>
            <a:ln w="9525">
              <a:solidFill>
                <a:schemeClr val="tx1"/>
              </a:solidFill>
              <a:miter lim="800000"/>
              <a:headEnd/>
              <a:tailEnd/>
            </a:ln>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500">
                  <a:cs typeface="Arial" charset="0"/>
                </a:rPr>
                <a:t>Anthony’s WTP</a:t>
              </a:r>
            </a:p>
          </p:txBody>
        </p:sp>
      </p:grpSp>
      <p:grpSp>
        <p:nvGrpSpPr>
          <p:cNvPr id="5" name="Group 26"/>
          <p:cNvGrpSpPr>
            <a:grpSpLocks/>
          </p:cNvGrpSpPr>
          <p:nvPr/>
        </p:nvGrpSpPr>
        <p:grpSpPr bwMode="auto">
          <a:xfrm>
            <a:off x="3768725" y="2584450"/>
            <a:ext cx="2078038" cy="950913"/>
            <a:chOff x="2374" y="1628"/>
            <a:chExt cx="1309" cy="599"/>
          </a:xfrm>
        </p:grpSpPr>
        <p:sp>
          <p:nvSpPr>
            <p:cNvPr id="65560" name="Arc 27"/>
            <p:cNvSpPr>
              <a:spLocks/>
            </p:cNvSpPr>
            <p:nvPr/>
          </p:nvSpPr>
          <p:spPr bwMode="auto">
            <a:xfrm flipV="1">
              <a:off x="2683" y="1826"/>
              <a:ext cx="361" cy="401"/>
            </a:xfrm>
            <a:custGeom>
              <a:avLst/>
              <a:gdLst>
                <a:gd name="T0" fmla="*/ 0 w 23113"/>
                <a:gd name="T1" fmla="*/ 0 h 21600"/>
                <a:gd name="T2" fmla="*/ 0 w 23113"/>
                <a:gd name="T3" fmla="*/ 0 h 21600"/>
                <a:gd name="T4" fmla="*/ 0 w 23113"/>
                <a:gd name="T5" fmla="*/ 0 h 21600"/>
                <a:gd name="T6" fmla="*/ 0 60000 65536"/>
                <a:gd name="T7" fmla="*/ 0 60000 65536"/>
                <a:gd name="T8" fmla="*/ 0 60000 65536"/>
                <a:gd name="T9" fmla="*/ 0 w 23113"/>
                <a:gd name="T10" fmla="*/ 0 h 21600"/>
                <a:gd name="T11" fmla="*/ 23113 w 23113"/>
                <a:gd name="T12" fmla="*/ 21600 h 21600"/>
              </a:gdLst>
              <a:ahLst/>
              <a:cxnLst>
                <a:cxn ang="T6">
                  <a:pos x="T0" y="T1"/>
                </a:cxn>
                <a:cxn ang="T7">
                  <a:pos x="T2" y="T3"/>
                </a:cxn>
                <a:cxn ang="T8">
                  <a:pos x="T4" y="T5"/>
                </a:cxn>
              </a:cxnLst>
              <a:rect l="T9" t="T10" r="T11" b="T12"/>
              <a:pathLst>
                <a:path w="23113" h="21600" fill="none" extrusionOk="0">
                  <a:moveTo>
                    <a:pt x="0" y="53"/>
                  </a:moveTo>
                  <a:cubicBezTo>
                    <a:pt x="503" y="17"/>
                    <a:pt x="1008" y="-1"/>
                    <a:pt x="1513" y="0"/>
                  </a:cubicBezTo>
                  <a:cubicBezTo>
                    <a:pt x="13442" y="0"/>
                    <a:pt x="23113" y="9670"/>
                    <a:pt x="23113" y="21600"/>
                  </a:cubicBezTo>
                </a:path>
                <a:path w="23113" h="21600" stroke="0" extrusionOk="0">
                  <a:moveTo>
                    <a:pt x="0" y="53"/>
                  </a:moveTo>
                  <a:cubicBezTo>
                    <a:pt x="503" y="17"/>
                    <a:pt x="1008" y="-1"/>
                    <a:pt x="1513" y="0"/>
                  </a:cubicBezTo>
                  <a:cubicBezTo>
                    <a:pt x="13442" y="0"/>
                    <a:pt x="23113" y="9670"/>
                    <a:pt x="23113" y="21600"/>
                  </a:cubicBezTo>
                  <a:lnTo>
                    <a:pt x="1513" y="21600"/>
                  </a:lnTo>
                  <a:close/>
                </a:path>
              </a:pathLst>
            </a:custGeom>
            <a:noFill/>
            <a:ln w="19050">
              <a:solidFill>
                <a:schemeClr val="tx1"/>
              </a:solidFill>
              <a:round/>
              <a:headEnd type="triangle" w="lg" len="med"/>
              <a:tailEnd type="none" w="lg" len="me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65561" name="Text Box 28"/>
            <p:cNvSpPr txBox="1">
              <a:spLocks noChangeArrowheads="1"/>
            </p:cNvSpPr>
            <p:nvPr/>
          </p:nvSpPr>
          <p:spPr bwMode="auto">
            <a:xfrm>
              <a:off x="2374" y="1628"/>
              <a:ext cx="1309" cy="304"/>
            </a:xfrm>
            <a:prstGeom prst="rect">
              <a:avLst/>
            </a:prstGeom>
            <a:solidFill>
              <a:srgbClr val="FFCCCC"/>
            </a:solidFill>
            <a:ln w="9525">
              <a:solidFill>
                <a:schemeClr val="tx1"/>
              </a:solidFill>
              <a:miter lim="800000"/>
              <a:headEnd/>
              <a:tailEnd/>
            </a:ln>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500">
                  <a:cs typeface="Arial" charset="0"/>
                </a:rPr>
                <a:t>Chad’s WTP</a:t>
              </a:r>
            </a:p>
          </p:txBody>
        </p:sp>
      </p:grpSp>
      <p:grpSp>
        <p:nvGrpSpPr>
          <p:cNvPr id="6" name="Group 3"/>
          <p:cNvGrpSpPr>
            <a:grpSpLocks/>
          </p:cNvGrpSpPr>
          <p:nvPr/>
        </p:nvGrpSpPr>
        <p:grpSpPr bwMode="auto">
          <a:xfrm>
            <a:off x="4768850" y="2870200"/>
            <a:ext cx="1258888" cy="1246188"/>
            <a:chOff x="3004" y="1808"/>
            <a:chExt cx="793" cy="785"/>
          </a:xfrm>
        </p:grpSpPr>
        <p:sp>
          <p:nvSpPr>
            <p:cNvPr id="65563" name="Arc 4"/>
            <p:cNvSpPr>
              <a:spLocks/>
            </p:cNvSpPr>
            <p:nvPr/>
          </p:nvSpPr>
          <p:spPr bwMode="auto">
            <a:xfrm flipV="1">
              <a:off x="3193" y="2198"/>
              <a:ext cx="271" cy="395"/>
            </a:xfrm>
            <a:custGeom>
              <a:avLst/>
              <a:gdLst>
                <a:gd name="T0" fmla="*/ 0 w 23113"/>
                <a:gd name="T1" fmla="*/ 0 h 21600"/>
                <a:gd name="T2" fmla="*/ 0 w 23113"/>
                <a:gd name="T3" fmla="*/ 0 h 21600"/>
                <a:gd name="T4" fmla="*/ 0 w 23113"/>
                <a:gd name="T5" fmla="*/ 0 h 21600"/>
                <a:gd name="T6" fmla="*/ 0 60000 65536"/>
                <a:gd name="T7" fmla="*/ 0 60000 65536"/>
                <a:gd name="T8" fmla="*/ 0 60000 65536"/>
                <a:gd name="T9" fmla="*/ 0 w 23113"/>
                <a:gd name="T10" fmla="*/ 0 h 21600"/>
                <a:gd name="T11" fmla="*/ 23113 w 23113"/>
                <a:gd name="T12" fmla="*/ 21600 h 21600"/>
              </a:gdLst>
              <a:ahLst/>
              <a:cxnLst>
                <a:cxn ang="T6">
                  <a:pos x="T0" y="T1"/>
                </a:cxn>
                <a:cxn ang="T7">
                  <a:pos x="T2" y="T3"/>
                </a:cxn>
                <a:cxn ang="T8">
                  <a:pos x="T4" y="T5"/>
                </a:cxn>
              </a:cxnLst>
              <a:rect l="T9" t="T10" r="T11" b="T12"/>
              <a:pathLst>
                <a:path w="23113" h="21600" fill="none" extrusionOk="0">
                  <a:moveTo>
                    <a:pt x="0" y="53"/>
                  </a:moveTo>
                  <a:cubicBezTo>
                    <a:pt x="503" y="17"/>
                    <a:pt x="1008" y="-1"/>
                    <a:pt x="1513" y="0"/>
                  </a:cubicBezTo>
                  <a:cubicBezTo>
                    <a:pt x="13442" y="0"/>
                    <a:pt x="23113" y="9670"/>
                    <a:pt x="23113" y="21600"/>
                  </a:cubicBezTo>
                </a:path>
                <a:path w="23113" h="21600" stroke="0" extrusionOk="0">
                  <a:moveTo>
                    <a:pt x="0" y="53"/>
                  </a:moveTo>
                  <a:cubicBezTo>
                    <a:pt x="503" y="17"/>
                    <a:pt x="1008" y="-1"/>
                    <a:pt x="1513" y="0"/>
                  </a:cubicBezTo>
                  <a:cubicBezTo>
                    <a:pt x="13442" y="0"/>
                    <a:pt x="23113" y="9670"/>
                    <a:pt x="23113" y="21600"/>
                  </a:cubicBezTo>
                  <a:lnTo>
                    <a:pt x="1513" y="21600"/>
                  </a:lnTo>
                  <a:close/>
                </a:path>
              </a:pathLst>
            </a:custGeom>
            <a:noFill/>
            <a:ln w="19050">
              <a:solidFill>
                <a:schemeClr val="tx1"/>
              </a:solidFill>
              <a:round/>
              <a:headEnd type="triangle" w="lg" len="med"/>
              <a:tailEnd type="none" w="lg" len="me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
          <p:nvSpPr>
            <p:cNvPr id="65564" name="Text Box 5"/>
            <p:cNvSpPr txBox="1">
              <a:spLocks noChangeArrowheads="1"/>
            </p:cNvSpPr>
            <p:nvPr/>
          </p:nvSpPr>
          <p:spPr bwMode="auto">
            <a:xfrm>
              <a:off x="3004" y="1808"/>
              <a:ext cx="793" cy="544"/>
            </a:xfrm>
            <a:prstGeom prst="rect">
              <a:avLst/>
            </a:prstGeom>
            <a:solidFill>
              <a:srgbClr val="FFCCCC"/>
            </a:solidFill>
            <a:ln w="9525">
              <a:solidFill>
                <a:schemeClr val="tx1"/>
              </a:solidFill>
              <a:miter lim="800000"/>
              <a:headEnd/>
              <a:tailEnd/>
            </a:ln>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US" altLang="en-US" sz="2500">
                  <a:cs typeface="Arial" charset="0"/>
                </a:rPr>
                <a:t>John’s </a:t>
              </a:r>
              <a:br>
                <a:rPr lang="en-US" altLang="en-US" sz="2500">
                  <a:cs typeface="Arial" charset="0"/>
                </a:rPr>
              </a:br>
              <a:r>
                <a:rPr lang="en-US" altLang="en-US" sz="2500">
                  <a:cs typeface="Arial" charset="0"/>
                </a:rPr>
                <a:t>WTP</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Lef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downLeft)">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trips(downLeft)">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1"/>
          <p:cNvSpPr>
            <a:spLocks noGrp="1"/>
          </p:cNvSpPr>
          <p:nvPr>
            <p:ph type="ftr" sz="quarter" idx="10"/>
          </p:nvPr>
        </p:nvSpPr>
        <p:spPr/>
        <p:txBody>
          <a:bodyPr/>
          <a:lstStyle/>
          <a:p>
            <a:r>
              <a:rPr lang="en-US" altLang="en-US"/>
              <a:t>CONSUMERS, PRODUCERS, AND THE EFFICIENCY OF MARKETS</a:t>
            </a:r>
          </a:p>
        </p:txBody>
      </p:sp>
      <p:sp>
        <p:nvSpPr>
          <p:cNvPr id="8" name="Slide Number Placeholder 2"/>
          <p:cNvSpPr>
            <a:spLocks noGrp="1"/>
          </p:cNvSpPr>
          <p:nvPr>
            <p:ph type="sldNum" sz="quarter" idx="11"/>
          </p:nvPr>
        </p:nvSpPr>
        <p:spPr/>
        <p:txBody>
          <a:bodyPr/>
          <a:lstStyle/>
          <a:p>
            <a:fld id="{8678A9F6-D3FA-417E-BACE-C4D19499E4D3}" type="slidenum">
              <a:rPr lang="en-US" altLang="en-US"/>
              <a:pPr/>
              <a:t>8</a:t>
            </a:fld>
            <a:endParaRPr lang="en-US" altLang="en-US"/>
          </a:p>
        </p:txBody>
      </p:sp>
      <p:sp>
        <p:nvSpPr>
          <p:cNvPr id="67586" name="Rectangle 2"/>
          <p:cNvSpPr>
            <a:spLocks noGrp="1" noChangeArrowheads="1"/>
          </p:cNvSpPr>
          <p:nvPr>
            <p:ph type="title" idx="4294967295"/>
          </p:nvPr>
        </p:nvSpPr>
        <p:spPr>
          <a:xfrm>
            <a:off x="457200" y="230188"/>
            <a:ext cx="8229600" cy="649287"/>
          </a:xfrm>
        </p:spPr>
        <p:txBody>
          <a:bodyPr/>
          <a:lstStyle/>
          <a:p>
            <a:r>
              <a:rPr lang="en-US" altLang="en-US" sz="3600"/>
              <a:t>Consumer Surplus (CS)</a:t>
            </a:r>
          </a:p>
        </p:txBody>
      </p:sp>
      <p:sp>
        <p:nvSpPr>
          <p:cNvPr id="86019" name="Rectangle 3"/>
          <p:cNvSpPr>
            <a:spLocks noGrp="1" noChangeArrowheads="1"/>
          </p:cNvSpPr>
          <p:nvPr>
            <p:ph type="body" idx="4294967295"/>
          </p:nvPr>
        </p:nvSpPr>
        <p:spPr>
          <a:xfrm>
            <a:off x="373063" y="1008063"/>
            <a:ext cx="8145462" cy="1643062"/>
          </a:xfrm>
        </p:spPr>
        <p:txBody>
          <a:bodyPr/>
          <a:lstStyle/>
          <a:p>
            <a:pPr marL="0" indent="0">
              <a:buFont typeface="Wingdings" pitchFamily="2" charset="2"/>
              <a:buNone/>
            </a:pPr>
            <a:r>
              <a:rPr lang="en-US" altLang="en-US" sz="2700" b="1">
                <a:solidFill>
                  <a:srgbClr val="CC0000"/>
                </a:solidFill>
              </a:rPr>
              <a:t>Consumer surplus</a:t>
            </a:r>
            <a:r>
              <a:rPr lang="en-US" altLang="en-US" sz="2700"/>
              <a:t> is the amount a buyer is willing to pay minus the amount the buyer actually pays:</a:t>
            </a:r>
          </a:p>
          <a:p>
            <a:pPr marL="0" indent="0">
              <a:buFont typeface="Wingdings" pitchFamily="2" charset="2"/>
              <a:buNone/>
            </a:pPr>
            <a:r>
              <a:rPr lang="en-US" altLang="en-US"/>
              <a:t>	CS  =  WTP  –  </a:t>
            </a:r>
            <a:r>
              <a:rPr lang="en-US" altLang="en-US" b="1" i="1"/>
              <a:t>P</a:t>
            </a:r>
          </a:p>
        </p:txBody>
      </p:sp>
      <p:graphicFrame>
        <p:nvGraphicFramePr>
          <p:cNvPr id="86020" name="Group 4"/>
          <p:cNvGraphicFramePr>
            <a:graphicFrameLocks noGrp="1"/>
          </p:cNvGraphicFramePr>
          <p:nvPr/>
        </p:nvGraphicFramePr>
        <p:xfrm>
          <a:off x="465138" y="3073400"/>
          <a:ext cx="2538412" cy="2932114"/>
        </p:xfrm>
        <a:graphic>
          <a:graphicData uri="http://schemas.openxmlformats.org/drawingml/2006/table">
            <a:tbl>
              <a:tblPr/>
              <a:tblGrid>
                <a:gridCol w="1506537"/>
                <a:gridCol w="1031875"/>
              </a:tblGrid>
              <a:tr h="587375">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1" u="none" strike="noStrike" cap="none" normalizeH="0" baseline="0" smtClean="0">
                          <a:ln>
                            <a:noFill/>
                          </a:ln>
                          <a:solidFill>
                            <a:schemeClr val="tx1"/>
                          </a:solidFill>
                          <a:effectLst/>
                          <a:latin typeface="Arial" charset="0"/>
                        </a:rPr>
                        <a:t>name</a:t>
                      </a:r>
                    </a:p>
                  </a:txBody>
                  <a:tcPr marL="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1" u="none" strike="noStrike" cap="none" normalizeH="0" baseline="0" smtClean="0">
                          <a:ln>
                            <a:noFill/>
                          </a:ln>
                          <a:solidFill>
                            <a:schemeClr val="tx1"/>
                          </a:solidFill>
                          <a:effectLst/>
                          <a:latin typeface="Arial" charset="0"/>
                        </a:rPr>
                        <a:t>WTP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85788">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Anthony</a:t>
                      </a:r>
                    </a:p>
                  </a:txBody>
                  <a:tcPr marL="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$250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87375">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Chad</a:t>
                      </a:r>
                    </a:p>
                  </a:txBody>
                  <a:tcPr marL="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175</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85788">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Flea</a:t>
                      </a:r>
                    </a:p>
                  </a:txBody>
                  <a:tcPr marL="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300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85788">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John</a:t>
                      </a:r>
                    </a:p>
                  </a:txBody>
                  <a:tcPr marL="13716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a:lnSpc>
                          <a:spcPct val="105000"/>
                        </a:lnSpc>
                        <a:spcBef>
                          <a:spcPct val="45000"/>
                        </a:spcBef>
                        <a:buClr>
                          <a:srgbClr val="339966"/>
                        </a:buClr>
                        <a:buSzPct val="120000"/>
                        <a:buFont typeface="Wingdings" pitchFamily="2" charset="2"/>
                        <a:defRPr sz="2400">
                          <a:solidFill>
                            <a:schemeClr val="tx1"/>
                          </a:solidFill>
                          <a:latin typeface="Arial" charset="0"/>
                        </a:defRPr>
                      </a:lvl1pPr>
                      <a:lvl2pPr marL="742950" indent="-285750">
                        <a:spcBef>
                          <a:spcPct val="15000"/>
                        </a:spcBef>
                        <a:buClr>
                          <a:srgbClr val="996633"/>
                        </a:buClr>
                        <a:buSzPct val="120000"/>
                        <a:buFont typeface="Wingdings" pitchFamily="2" charset="2"/>
                        <a:defRPr sz="2300">
                          <a:solidFill>
                            <a:schemeClr val="tx1"/>
                          </a:solidFill>
                          <a:latin typeface="Arial" charset="0"/>
                        </a:defRPr>
                      </a:lvl2pPr>
                      <a:lvl3pPr marL="1143000" indent="-228600">
                        <a:spcBef>
                          <a:spcPct val="15000"/>
                        </a:spcBef>
                        <a:buClr>
                          <a:srgbClr val="339966"/>
                        </a:buClr>
                        <a:buSzPct val="120000"/>
                        <a:buFont typeface="Wingdings" pitchFamily="2" charset="2"/>
                        <a:defRPr sz="2100">
                          <a:solidFill>
                            <a:schemeClr val="tx1"/>
                          </a:solidFill>
                          <a:latin typeface="Arial" charset="0"/>
                        </a:defRPr>
                      </a:lvl3pPr>
                      <a:lvl4pPr marL="1600200" indent="-228600">
                        <a:spcBef>
                          <a:spcPct val="15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altLang="en-US" sz="2600" b="0" i="0" u="none" strike="noStrike" cap="none" normalizeH="0" baseline="0" smtClean="0">
                          <a:ln>
                            <a:noFill/>
                          </a:ln>
                          <a:solidFill>
                            <a:schemeClr val="tx1"/>
                          </a:solidFill>
                          <a:effectLst/>
                          <a:latin typeface="Arial" charset="0"/>
                        </a:rPr>
                        <a:t>125</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bl>
          </a:graphicData>
        </a:graphic>
      </p:graphicFrame>
      <p:sp>
        <p:nvSpPr>
          <p:cNvPr id="86040" name="Rectangle 24"/>
          <p:cNvSpPr>
            <a:spLocks noChangeArrowheads="1"/>
          </p:cNvSpPr>
          <p:nvPr/>
        </p:nvSpPr>
        <p:spPr bwMode="auto">
          <a:xfrm>
            <a:off x="3544888" y="2965450"/>
            <a:ext cx="5140325" cy="334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45000"/>
              </a:spcBef>
              <a:buClr>
                <a:srgbClr val="00B85C"/>
              </a:buClr>
              <a:buSzPct val="120000"/>
              <a:buFont typeface="Wingdings" pitchFamily="2" charset="2"/>
              <a:buNone/>
            </a:pPr>
            <a:r>
              <a:rPr lang="en-US" altLang="en-US" sz="2600">
                <a:cs typeface="Arial" charset="0"/>
              </a:rPr>
              <a:t>Suppose </a:t>
            </a:r>
            <a:r>
              <a:rPr lang="en-US" altLang="en-US" sz="2600" b="1" i="1">
                <a:cs typeface="Arial" charset="0"/>
              </a:rPr>
              <a:t>P</a:t>
            </a:r>
            <a:r>
              <a:rPr lang="en-US" altLang="en-US" sz="2600">
                <a:cs typeface="Arial" charset="0"/>
              </a:rPr>
              <a:t> = $260.  </a:t>
            </a:r>
          </a:p>
          <a:p>
            <a:pPr>
              <a:spcBef>
                <a:spcPct val="45000"/>
              </a:spcBef>
              <a:buClr>
                <a:srgbClr val="00B85C"/>
              </a:buClr>
              <a:buSzPct val="120000"/>
              <a:buFont typeface="Wingdings" pitchFamily="2" charset="2"/>
              <a:buNone/>
            </a:pPr>
            <a:r>
              <a:rPr lang="en-US" altLang="en-US" sz="2600">
                <a:cs typeface="Arial" charset="0"/>
              </a:rPr>
              <a:t>Flea’s CS = $300 – 260 = $40.</a:t>
            </a:r>
          </a:p>
          <a:p>
            <a:pPr>
              <a:spcBef>
                <a:spcPct val="45000"/>
              </a:spcBef>
              <a:buClr>
                <a:srgbClr val="00B85C"/>
              </a:buClr>
              <a:buSzPct val="120000"/>
              <a:buFont typeface="Wingdings" pitchFamily="2" charset="2"/>
              <a:buNone/>
            </a:pPr>
            <a:r>
              <a:rPr lang="en-US" altLang="en-US" sz="2600">
                <a:cs typeface="Arial" charset="0"/>
              </a:rPr>
              <a:t>The others get no CS because they do not buy an iPod at this price.  </a:t>
            </a:r>
          </a:p>
          <a:p>
            <a:pPr>
              <a:spcBef>
                <a:spcPct val="45000"/>
              </a:spcBef>
              <a:buClr>
                <a:srgbClr val="00B85C"/>
              </a:buClr>
              <a:buSzPct val="120000"/>
              <a:buFont typeface="Wingdings" pitchFamily="2" charset="2"/>
              <a:buNone/>
            </a:pPr>
            <a:r>
              <a:rPr lang="en-US" altLang="en-US" sz="2600">
                <a:cs typeface="Arial" charset="0"/>
              </a:rPr>
              <a:t>Total CS = $40.</a:t>
            </a:r>
          </a:p>
        </p:txBody>
      </p:sp>
      <p:sp>
        <p:nvSpPr>
          <p:cNvPr id="86041" name="Rectangle 25"/>
          <p:cNvSpPr>
            <a:spLocks noChangeArrowheads="1"/>
          </p:cNvSpPr>
          <p:nvPr/>
        </p:nvSpPr>
        <p:spPr bwMode="auto">
          <a:xfrm>
            <a:off x="1306513" y="2054225"/>
            <a:ext cx="3040062" cy="569913"/>
          </a:xfrm>
          <a:prstGeom prst="rect">
            <a:avLst/>
          </a:prstGeom>
          <a:noFill/>
          <a:ln w="19050">
            <a:solidFill>
              <a:srgbClr val="0099CC"/>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en-US" altLang="en-US">
              <a:cs typeface="Arial"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Effect transition="in" filter="wipe(left)">
                                      <p:cBhvr>
                                        <p:cTn id="7" dur="500"/>
                                        <p:tgtEl>
                                          <p:spTgt spid="860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6019">
                                            <p:txEl>
                                              <p:pRg st="1" end="1"/>
                                            </p:txEl>
                                          </p:spTgt>
                                        </p:tgtEl>
                                        <p:attrNameLst>
                                          <p:attrName>style.visibility</p:attrName>
                                        </p:attrNameLst>
                                      </p:cBhvr>
                                      <p:to>
                                        <p:strVal val="visible"/>
                                      </p:to>
                                    </p:set>
                                    <p:animEffect transition="in" filter="wipe(left)">
                                      <p:cBhvr>
                                        <p:cTn id="12" dur="500"/>
                                        <p:tgtEl>
                                          <p:spTgt spid="86019">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86041"/>
                                        </p:tgtEl>
                                        <p:attrNameLst>
                                          <p:attrName>style.visibility</p:attrName>
                                        </p:attrNameLst>
                                      </p:cBhvr>
                                      <p:to>
                                        <p:strVal val="visible"/>
                                      </p:to>
                                    </p:set>
                                    <p:animEffect transition="in" filter="dissolve">
                                      <p:cBhvr>
                                        <p:cTn id="15" dur="500"/>
                                        <p:tgtEl>
                                          <p:spTgt spid="8604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86020"/>
                                        </p:tgtEl>
                                        <p:attrNameLst>
                                          <p:attrName>style.visibility</p:attrName>
                                        </p:attrNameLst>
                                      </p:cBhvr>
                                      <p:to>
                                        <p:strVal val="visible"/>
                                      </p:to>
                                    </p:set>
                                    <p:animEffect transition="in" filter="dissolve">
                                      <p:cBhvr>
                                        <p:cTn id="20" dur="500"/>
                                        <p:tgtEl>
                                          <p:spTgt spid="8602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86040">
                                            <p:txEl>
                                              <p:pRg st="0" end="0"/>
                                            </p:txEl>
                                          </p:spTgt>
                                        </p:tgtEl>
                                        <p:attrNameLst>
                                          <p:attrName>style.visibility</p:attrName>
                                        </p:attrNameLst>
                                      </p:cBhvr>
                                      <p:to>
                                        <p:strVal val="visible"/>
                                      </p:to>
                                    </p:set>
                                    <p:animEffect transition="in" filter="wipe(left)">
                                      <p:cBhvr>
                                        <p:cTn id="25" dur="500"/>
                                        <p:tgtEl>
                                          <p:spTgt spid="86040">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86040">
                                            <p:txEl>
                                              <p:pRg st="1" end="1"/>
                                            </p:txEl>
                                          </p:spTgt>
                                        </p:tgtEl>
                                        <p:attrNameLst>
                                          <p:attrName>style.visibility</p:attrName>
                                        </p:attrNameLst>
                                      </p:cBhvr>
                                      <p:to>
                                        <p:strVal val="visible"/>
                                      </p:to>
                                    </p:set>
                                    <p:animEffect transition="in" filter="wipe(left)">
                                      <p:cBhvr>
                                        <p:cTn id="30" dur="500"/>
                                        <p:tgtEl>
                                          <p:spTgt spid="86040">
                                            <p:txEl>
                                              <p:pRg st="1" end="1"/>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86040">
                                            <p:txEl>
                                              <p:pRg st="2" end="2"/>
                                            </p:txEl>
                                          </p:spTgt>
                                        </p:tgtEl>
                                        <p:attrNameLst>
                                          <p:attrName>style.visibility</p:attrName>
                                        </p:attrNameLst>
                                      </p:cBhvr>
                                      <p:to>
                                        <p:strVal val="visible"/>
                                      </p:to>
                                    </p:set>
                                    <p:animEffect transition="in" filter="wipe(left)">
                                      <p:cBhvr>
                                        <p:cTn id="35" dur="500"/>
                                        <p:tgtEl>
                                          <p:spTgt spid="86040">
                                            <p:txEl>
                                              <p:pRg st="2" end="2"/>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86040">
                                            <p:txEl>
                                              <p:pRg st="3" end="3"/>
                                            </p:txEl>
                                          </p:spTgt>
                                        </p:tgtEl>
                                        <p:attrNameLst>
                                          <p:attrName>style.visibility</p:attrName>
                                        </p:attrNameLst>
                                      </p:cBhvr>
                                      <p:to>
                                        <p:strVal val="visible"/>
                                      </p:to>
                                    </p:set>
                                    <p:animEffect transition="in" filter="wipe(left)">
                                      <p:cBhvr>
                                        <p:cTn id="40" dur="500"/>
                                        <p:tgtEl>
                                          <p:spTgt spid="8604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bldLvl="5"/>
      <p:bldP spid="86040" grpId="0" build="p"/>
      <p:bldP spid="86041" grpId="0" animBg="1"/>
    </p:bld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Book Antiqu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1009</TotalTime>
  <Words>4079</Words>
  <Application>Microsoft Office PowerPoint</Application>
  <PresentationFormat>On-screen Show (4:3)</PresentationFormat>
  <Paragraphs>669</Paragraphs>
  <Slides>46</Slides>
  <Notes>46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vt:lpstr>
      <vt:lpstr>Book Antiqua</vt:lpstr>
      <vt:lpstr>Wingdings</vt:lpstr>
      <vt:lpstr>Tahoma</vt:lpstr>
      <vt:lpstr>Times New Roman</vt:lpstr>
      <vt:lpstr>Arial Unicode MS</vt:lpstr>
      <vt:lpstr>Custom Design</vt:lpstr>
      <vt:lpstr>Microsoft Office Excel Chart</vt:lpstr>
      <vt:lpstr>Today’s Lesson</vt:lpstr>
      <vt:lpstr>Welfare Economics</vt:lpstr>
      <vt:lpstr>Willingness to Pay (WTP)</vt:lpstr>
      <vt:lpstr>WTP and the Demand Curve</vt:lpstr>
      <vt:lpstr>WTP and the Demand Curve</vt:lpstr>
      <vt:lpstr>WTP and the Demand Curve</vt:lpstr>
      <vt:lpstr>About the Staircase Shape…</vt:lpstr>
      <vt:lpstr>WTP and the Demand Curve</vt:lpstr>
      <vt:lpstr>Consumer Surplus (CS)</vt:lpstr>
      <vt:lpstr>CS and the Demand Curve</vt:lpstr>
      <vt:lpstr>CS and the Demand Curve</vt:lpstr>
      <vt:lpstr>CS and the Demand Curve</vt:lpstr>
      <vt:lpstr>CS with Lots of Buyers &amp; a Smooth D Curve</vt:lpstr>
      <vt:lpstr>CS with Lots of Buyers &amp; a Smooth D Curve</vt:lpstr>
      <vt:lpstr>How a Higher Price Reduces CS</vt:lpstr>
      <vt:lpstr>A C T I V E  L E A R N I N G  1    Consumer surplus</vt:lpstr>
      <vt:lpstr>A C T I V E  L E A R N I N G  1    Answers</vt:lpstr>
      <vt:lpstr>Cost and the Supply Curve</vt:lpstr>
      <vt:lpstr>Cost and the Supply Curve</vt:lpstr>
      <vt:lpstr>Cost and the Supply Curve</vt:lpstr>
      <vt:lpstr>Cost and the Supply Curve</vt:lpstr>
      <vt:lpstr>Producer Surplus</vt:lpstr>
      <vt:lpstr>Producer Surplus and the S Curve</vt:lpstr>
      <vt:lpstr>PS with Lots of Sellers &amp; a Smooth S Curve</vt:lpstr>
      <vt:lpstr>PS with Lots of Sellers &amp; a Smooth S Curve</vt:lpstr>
      <vt:lpstr>How a Lower Price Reduces PS</vt:lpstr>
      <vt:lpstr>A C T I V E  L E A R N I N G  2    Producer surplus</vt:lpstr>
      <vt:lpstr>A C T I V E  L E A R N I N G  2    Answers</vt:lpstr>
      <vt:lpstr>CS, PS, and Total Surplus</vt:lpstr>
      <vt:lpstr>The Market’s Allocation of Resources</vt:lpstr>
      <vt:lpstr>Efficiency</vt:lpstr>
      <vt:lpstr>Evaluating the Market Equilibrium</vt:lpstr>
      <vt:lpstr>Which Buyers Consume the Good?</vt:lpstr>
      <vt:lpstr>Which Sellers Produce the Good?</vt:lpstr>
      <vt:lpstr>Does Eq’m Q  Maximize Total Surplus?</vt:lpstr>
      <vt:lpstr>Does Eq’m Q  Maximize Total Surplus?</vt:lpstr>
      <vt:lpstr>Does Eq’m Q  Maximize Total Surplus?</vt:lpstr>
      <vt:lpstr>Adam Smith and the Invisible Hand</vt:lpstr>
      <vt:lpstr>Adam Smith and the Invisible Hand</vt:lpstr>
      <vt:lpstr>The Free Market vs. Govt Intervention</vt:lpstr>
      <vt:lpstr>The free market vs. central planning</vt:lpstr>
      <vt:lpstr>CONCLUSION</vt:lpstr>
      <vt:lpstr>CONCLUSION</vt:lpstr>
      <vt:lpstr>CHAPTER SUMMARY</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Ron Cronovich</dc:creator>
  <cp:lastModifiedBy>SRusso</cp:lastModifiedBy>
  <cp:revision>77</cp:revision>
  <dcterms:created xsi:type="dcterms:W3CDTF">2008-06-02T21:33:56Z</dcterms:created>
  <dcterms:modified xsi:type="dcterms:W3CDTF">2013-09-24T22:29:04Z</dcterms:modified>
</cp:coreProperties>
</file>