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0730-EB09-4D5E-B623-524F2C6FE8AB}" type="datetimeFigureOut">
              <a:rPr lang="en-US" smtClean="0"/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2655-24CF-49EE-A38D-ED5A3F94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5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A9E2D523-9E73-4BDB-9507-A8D98598FB86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F93C8ED-A7D2-48C3-89AE-5E7EAC363EEA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2008FC8-2901-4AB0-B100-211747FEBD25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F784073-49ED-4AB3-BF7B-987351411046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65EAC7D-62A9-4116-81FD-61453D7367F7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A3E03B4A-6E5A-424F-BD13-EB08D96801E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93C9EBF-1706-4046-9E6D-A3AABFDD789C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80DB892-BDE7-4EB3-8EAB-08202310DB0A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41B9C07A-3DEB-4291-9938-39CB140068B0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68976570-5E2A-4FE8-BE47-384931AB5AA2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69FEBB2-0F53-4D7B-A8AF-E553EABCB6A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AE770B3E-7BA8-4427-8236-0829B03FB318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virgin.com/compan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R9WXsPai3fE?version=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bsnews.com/video/watch/?id=7384062n&amp;tag=contentMain;cbsCarouse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2500532"/>
          </a:xfrm>
        </p:spPr>
        <p:txBody>
          <a:bodyPr/>
          <a:lstStyle/>
          <a:p>
            <a:r>
              <a:rPr lang="en-US" dirty="0" smtClean="0"/>
              <a:t>Section 10:</a:t>
            </a:r>
            <a:br>
              <a:rPr lang="en-US" dirty="0" smtClean="0"/>
            </a:br>
            <a:r>
              <a:rPr lang="en-US" sz="2800" b="1" dirty="0" smtClean="0"/>
              <a:t>BEHIND </a:t>
            </a:r>
            <a:r>
              <a:rPr lang="en-US" sz="2800" b="1" dirty="0"/>
              <a:t>THE SUPPLY CURVE: PROFIT, PRODUCTION, AND COSTS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Module 52: Defining Profit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3EC090D-B8A8-4849-BCCE-A70A0CF10F6C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104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 smtClean="0"/>
              <a:t>costs</a:t>
            </a:r>
            <a:endParaRPr lang="fr-FR" sz="2000" b="1" dirty="0" smtClean="0"/>
          </a:p>
          <a:p>
            <a:pPr marL="0" indent="0">
              <a:buNone/>
            </a:pPr>
            <a:r>
              <a:rPr lang="en-US" sz="1600" dirty="0"/>
              <a:t>1. A business’s capital could have been put to use in some other way.</a:t>
            </a:r>
            <a:endParaRPr lang="fr-FR" sz="1600" b="1" dirty="0" smtClean="0"/>
          </a:p>
          <a:p>
            <a:pPr marL="0" indent="0">
              <a:buNone/>
            </a:pPr>
            <a:r>
              <a:rPr lang="en-US" sz="1800" dirty="0"/>
              <a:t>2. The owner devotes time and energy to the business that could have been used elsewhere.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Considering </a:t>
            </a:r>
            <a:r>
              <a:rPr lang="en-US" sz="1800" dirty="0"/>
              <a:t>the cost of an activity, you should include the cost of using any of your own resources for that activity. The most personal of these resources is </a:t>
            </a:r>
            <a:r>
              <a:rPr lang="en-US" sz="1800" b="1" i="1" u="sng" dirty="0"/>
              <a:t>the value of the entrepreneur’s labor in the next </a:t>
            </a:r>
            <a:r>
              <a:rPr lang="en-US" sz="1800" b="1" i="1" u="sng" dirty="0" smtClean="0"/>
              <a:t>best </a:t>
            </a:r>
            <a:r>
              <a:rPr lang="en-US" sz="1800" b="1" i="1" u="sng" dirty="0"/>
              <a:t>occupation</a:t>
            </a:r>
            <a:r>
              <a:rPr lang="en-US" sz="1800" dirty="0"/>
              <a:t>. </a:t>
            </a:r>
            <a:r>
              <a:rPr lang="fr-FR" sz="1800" b="1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209800" cy="291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bucksays.com/wp-content/uploads/2011/01/img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788170"/>
            <a:ext cx="1963547" cy="26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95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Worth=$5 billion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A0EF6AB-7F02-42B0-B665-1AA25B2BEDE4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717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70697"/>
            <a:ext cx="1746539" cy="163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23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Branson-Entrepreneur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784073-49ED-4AB3-BF7B-987351411046}" type="datetime1">
              <a:rPr lang="en-US" smtClean="0"/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7" name="R9WXsPai3fE?version=3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1430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 smtClean="0"/>
              <a:t>costs</a:t>
            </a:r>
            <a:endParaRPr lang="fr-FR" sz="2000" b="1" dirty="0" smtClean="0"/>
          </a:p>
          <a:p>
            <a:pPr marL="0" indent="0">
              <a:buNone/>
            </a:pPr>
            <a:r>
              <a:rPr lang="en-US" sz="1400" dirty="0"/>
              <a:t>1. A business’s capital could have been put to use in some other way.</a:t>
            </a:r>
            <a:endParaRPr lang="fr-FR" sz="1400" b="1" dirty="0"/>
          </a:p>
          <a:p>
            <a:pPr marL="0" indent="0">
              <a:buNone/>
            </a:pPr>
            <a:r>
              <a:rPr lang="en-US" sz="1400" dirty="0"/>
              <a:t>2. The owner devotes time and energy to the business that could have been used elsewhere.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FR" sz="2000" b="1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50604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81600" y="2971800"/>
            <a:ext cx="2286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733800"/>
            <a:ext cx="2286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D329F5-E194-4403-8A38-B42BE5FE7186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453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/>
              <a:t>costs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B. </a:t>
            </a:r>
            <a:r>
              <a:rPr lang="fr-FR" sz="2000" b="1" dirty="0" err="1" smtClean="0"/>
              <a:t>Accounting</a:t>
            </a:r>
            <a:r>
              <a:rPr lang="fr-FR" sz="2000" b="1" dirty="0" smtClean="0"/>
              <a:t> Profit vs. </a:t>
            </a:r>
            <a:r>
              <a:rPr lang="fr-FR" sz="2000" b="1" dirty="0" err="1" smtClean="0"/>
              <a:t>Economic</a:t>
            </a:r>
            <a:r>
              <a:rPr lang="fr-FR" sz="2000" b="1" dirty="0" smtClean="0"/>
              <a:t> Profit</a:t>
            </a:r>
          </a:p>
          <a:p>
            <a:pPr marL="0" indent="0">
              <a:buNone/>
            </a:pPr>
            <a:r>
              <a:rPr lang="en-US" sz="2000" dirty="0"/>
              <a:t>Companies report their accounting profit, which is not necessarily equal to their economic profit. </a:t>
            </a:r>
          </a:p>
          <a:p>
            <a:pPr marL="0" indent="0">
              <a:buNone/>
            </a:pPr>
            <a:r>
              <a:rPr lang="en-US" sz="2000" dirty="0"/>
              <a:t>Accounting profit of a business is the business’s revenue minus the explicit costs and depreciation. </a:t>
            </a:r>
          </a:p>
          <a:p>
            <a:pPr marL="0" indent="0">
              <a:buNone/>
            </a:pPr>
            <a:r>
              <a:rPr lang="en-US" sz="2000" dirty="0" smtClean="0"/>
              <a:t>Profit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n-US" sz="2000" dirty="0"/>
              <a:t>Total Revenue – Total Explicit Costs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i="1" u="sng" dirty="0" smtClean="0"/>
              <a:t>Economic </a:t>
            </a:r>
            <a:r>
              <a:rPr lang="en-US" sz="2000" b="1" i="1" u="sng" dirty="0"/>
              <a:t>profit </a:t>
            </a:r>
            <a:r>
              <a:rPr lang="en-US" sz="2000" dirty="0"/>
              <a:t>of a business is its revenue minus the opportunity costs of its resources; both explicit and implicit. It is usually less than the accounting profit.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Economic Profit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n-US" sz="2000" dirty="0"/>
              <a:t>Total Revenue – Total Explicit Costs – Total Implicit Costs </a:t>
            </a:r>
            <a:endParaRPr lang="fr-FR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D1A95B2-D968-47AA-A0E2-50A2242D0D4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9136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/>
              <a:t>costs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B. </a:t>
            </a:r>
            <a:r>
              <a:rPr lang="fr-FR" sz="2000" b="1" dirty="0" err="1" smtClean="0"/>
              <a:t>Accounting</a:t>
            </a:r>
            <a:r>
              <a:rPr lang="fr-FR" sz="2000" b="1" dirty="0" smtClean="0"/>
              <a:t> Profit vs. </a:t>
            </a:r>
            <a:r>
              <a:rPr lang="fr-FR" sz="2000" b="1" dirty="0" err="1" smtClean="0"/>
              <a:t>Economic</a:t>
            </a:r>
            <a:r>
              <a:rPr lang="fr-FR" sz="2000" b="1" dirty="0" smtClean="0"/>
              <a:t> Profit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91400" cy="38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DC881D0-5753-4671-925C-82D7748F8766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3591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/>
              <a:t>costs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pPr marL="0" indent="0">
              <a:buNone/>
            </a:pPr>
            <a:r>
              <a:rPr lang="fr-FR" sz="2000" b="1" dirty="0" smtClean="0"/>
              <a:t>B. </a:t>
            </a:r>
            <a:r>
              <a:rPr lang="fr-FR" sz="2000" b="1" dirty="0" err="1" smtClean="0"/>
              <a:t>Accounting</a:t>
            </a:r>
            <a:r>
              <a:rPr lang="fr-FR" sz="2000" b="1" dirty="0" smtClean="0"/>
              <a:t> Profit vs. </a:t>
            </a:r>
            <a:r>
              <a:rPr lang="fr-FR" sz="2000" b="1" dirty="0" err="1" smtClean="0"/>
              <a:t>Economic</a:t>
            </a:r>
            <a:r>
              <a:rPr lang="fr-FR" sz="2000" b="1" dirty="0" smtClean="0"/>
              <a:t> Profit</a:t>
            </a:r>
          </a:p>
          <a:p>
            <a:pPr marL="0" indent="0">
              <a:buNone/>
            </a:pPr>
            <a:r>
              <a:rPr lang="en-US" sz="2000" b="1" dirty="0"/>
              <a:t>C. Normal Profit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/>
              <a:t>When economic profit is equal to zero, or break-even, the firm is said to be earning a “normal profit”.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you can earn enough total revenue to cover </a:t>
            </a:r>
            <a:r>
              <a:rPr lang="en-US" sz="2000" u="sng" dirty="0"/>
              <a:t>every </a:t>
            </a:r>
            <a:r>
              <a:rPr lang="en-US" sz="2000" dirty="0"/>
              <a:t>cost, both out of pocket and the </a:t>
            </a:r>
            <a:r>
              <a:rPr lang="en-US" sz="2000" dirty="0" smtClean="0"/>
              <a:t>choices </a:t>
            </a:r>
            <a:r>
              <a:rPr lang="en-US" sz="2000" dirty="0"/>
              <a:t>you gave up, a normal profit </a:t>
            </a:r>
            <a:r>
              <a:rPr lang="en-US" sz="2000" dirty="0" smtClean="0"/>
              <a:t>is enough to keep you from changing jobs.</a:t>
            </a:r>
            <a:endParaRPr lang="fr-FR" sz="2000" b="1" dirty="0" smtClean="0"/>
          </a:p>
          <a:p>
            <a:pPr marL="0" indent="0">
              <a:buNone/>
            </a:pPr>
            <a:endParaRPr lang="fr-FR" sz="20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856175"/>
            <a:ext cx="3181350" cy="18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3429000"/>
            <a:ext cx="990600" cy="347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23D786-2648-458E-8204-281EEC7B63C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0314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/>
          <a:lstStyle/>
          <a:p>
            <a:r>
              <a:rPr lang="en-US" dirty="0" smtClean="0"/>
              <a:t>Jobs Czar-60 Minutes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784073-49ED-4AB3-BF7B-987351411046}" type="datetime1">
              <a:rPr lang="en-US" smtClean="0"/>
              <a:t>10/12/2011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1228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7363"/>
            <a:ext cx="5334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2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SUBMIT THE MOD 52 QUIZ ANSWERS ONLINE</a:t>
            </a:r>
          </a:p>
          <a:p>
            <a:r>
              <a:rPr lang="en-US" sz="2400" b="1" dirty="0" smtClean="0"/>
              <a:t>PRACTICE QUESTION #1</a:t>
            </a:r>
          </a:p>
          <a:p>
            <a:endParaRPr lang="en-US" sz="2400" b="1" dirty="0"/>
          </a:p>
          <a:p>
            <a:r>
              <a:rPr lang="en-US" sz="2400" b="1" dirty="0" smtClean="0"/>
              <a:t>1</a:t>
            </a:r>
            <a:r>
              <a:rPr lang="en-US" sz="2400" b="1" dirty="0"/>
              <a:t>.</a:t>
            </a:r>
            <a:r>
              <a:rPr lang="en-US" sz="2400" dirty="0"/>
              <a:t> Which of the following is an example of an </a:t>
            </a:r>
            <a:r>
              <a:rPr lang="en-US" sz="2400" i="1" dirty="0"/>
              <a:t>implicit</a:t>
            </a:r>
            <a:r>
              <a:rPr lang="en-US" sz="2400" dirty="0"/>
              <a:t> cost of going out for lunch?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 the amount of the tip you leave the waiter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. the total bill you charge to your credit card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 the cost of gas to drive to the restaurant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dirty="0"/>
              <a:t>. the value of the time you spent eating lunch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/>
              <a:t>. all of the above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AA7DCCD-9CF8-440E-B5CE-4D1919157743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516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PRACTICE QUESTION #2</a:t>
            </a:r>
          </a:p>
          <a:p>
            <a:endParaRPr lang="en-US" sz="2400" b="1" dirty="0"/>
          </a:p>
          <a:p>
            <a:r>
              <a:rPr lang="en-US" sz="2400" b="1" dirty="0"/>
              <a:t>2.</a:t>
            </a:r>
            <a:r>
              <a:rPr lang="en-US" sz="2400" dirty="0"/>
              <a:t> Which of the following is an </a:t>
            </a:r>
            <a:r>
              <a:rPr lang="en-US" sz="2400" i="1" dirty="0"/>
              <a:t>implicit</a:t>
            </a:r>
            <a:r>
              <a:rPr lang="en-US" sz="2400" dirty="0"/>
              <a:t> cost of attending college?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 tuition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. books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 laptop computer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dirty="0"/>
              <a:t>. lab fees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/>
              <a:t>. forgone salary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8F12CF8-B6F6-4A87-9C1D-EEE7EA4C68CD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5427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PRACTICE QUESTION #3</a:t>
            </a:r>
          </a:p>
          <a:p>
            <a:endParaRPr lang="en-US" sz="2400" b="1" dirty="0"/>
          </a:p>
          <a:p>
            <a:r>
              <a:rPr lang="en-US" sz="2400" b="1" dirty="0"/>
              <a:t>3.</a:t>
            </a:r>
            <a:r>
              <a:rPr lang="en-US" sz="2400" dirty="0"/>
              <a:t> Which of the following is the best definition of accounting profit</a:t>
            </a:r>
            <a:r>
              <a:rPr lang="en-US" sz="2400" dirty="0" smtClean="0"/>
              <a:t>? Accounting </a:t>
            </a:r>
            <a:r>
              <a:rPr lang="en-US" sz="2400" dirty="0"/>
              <a:t>profit equals total revenue minus depreciation and total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 explicit cost only.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. implicit cost only.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 explicit cost plus implicit cost.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dirty="0"/>
              <a:t>. opportunity cost.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/>
              <a:t>. explicit cost plus opportunity cost.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6226AAB-8829-479E-9AB9-827F004F00CB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2308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Key Economic Concepts For This Module: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• P</a:t>
            </a:r>
            <a:r>
              <a:rPr lang="en-US" sz="1400" dirty="0" smtClean="0"/>
              <a:t>rofit </a:t>
            </a:r>
            <a:r>
              <a:rPr lang="en-US" sz="1400" dirty="0"/>
              <a:t>is defined as total revenue dollars earned minus total costs incurred.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While accountants and economists agree about how to define total revenue, price multiplied by units sold, they differ on the definition of total costs.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At the most basic levels, accountants recognize only </a:t>
            </a:r>
            <a:r>
              <a:rPr lang="en-US" sz="1400" b="1" u="sng" dirty="0"/>
              <a:t>the explicit costs </a:t>
            </a:r>
            <a:r>
              <a:rPr lang="en-US" sz="1400" dirty="0"/>
              <a:t>of production. These are the direct monetary outlays for things like wages, raw materials and interest payments on borrowing.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Economists also recognize the explicit production costs, but also include the implicit costs of production. </a:t>
            </a:r>
            <a:r>
              <a:rPr lang="en-US" sz="1400" b="1" u="sng" dirty="0"/>
              <a:t>Implicit costs of production are the opportunity costs</a:t>
            </a:r>
            <a:r>
              <a:rPr lang="en-US" sz="1400" dirty="0"/>
              <a:t> of using the firm’s resources in the next best alternative </a:t>
            </a:r>
            <a:r>
              <a:rPr lang="en-US" sz="1400" dirty="0" smtClean="0"/>
              <a:t>use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If only the explicit costs are subtracted from total revenue, the result is defined as accounting profit.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• </a:t>
            </a:r>
            <a:r>
              <a:rPr lang="en-US" sz="1400" dirty="0"/>
              <a:t>If, after subtracting both explicit and implicit costs of running a business, the firm is earning zero economic profit, it is also earning what economists define as </a:t>
            </a:r>
            <a:r>
              <a:rPr lang="en-US" sz="1400" b="1" dirty="0"/>
              <a:t>a normal profit.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FB0D066-A67F-472F-9C03-C8FAEC0F504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561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PRACTICE QUESTION #4</a:t>
            </a:r>
          </a:p>
          <a:p>
            <a:endParaRPr lang="en-US" sz="2400" b="1" dirty="0" smtClean="0"/>
          </a:p>
          <a:p>
            <a:r>
              <a:rPr lang="en-US" sz="2400" b="1" dirty="0"/>
              <a:t>4.</a:t>
            </a:r>
            <a:r>
              <a:rPr lang="en-US" sz="2400" dirty="0"/>
              <a:t> Which of the following is considered when calculating economic profit but not accounting profit?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/>
              <a:t>. implicit cost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. explicit cost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 total revenue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dirty="0"/>
              <a:t>. marginal cost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/>
              <a:t>. All of the above are considered when calculating accounting profit.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E05DEE-F04A-4EFE-BFFB-7BBC864A026D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634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58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PRACTICE QUESTION #5</a:t>
            </a:r>
          </a:p>
          <a:p>
            <a:endParaRPr lang="en-US" sz="2000" b="1" dirty="0" smtClean="0"/>
          </a:p>
          <a:p>
            <a:r>
              <a:rPr lang="en-US" sz="2000" b="1" dirty="0"/>
              <a:t>5.</a:t>
            </a:r>
            <a:r>
              <a:rPr lang="en-US" sz="2000" dirty="0"/>
              <a:t> You sell T-shirts at your school’s football games. Each shirt costs $5 to make and sells for $10. Each game lasts two hours and you sell 100 shirts per games. You could always be earning $8 per hour at your other job. Which of the following is correct? Your accounting profit from selling shirts at a game is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a</a:t>
            </a:r>
            <a:r>
              <a:rPr lang="en-US" sz="2000" dirty="0"/>
              <a:t>. $1,000 and your economic profit is $500.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b</a:t>
            </a:r>
            <a:r>
              <a:rPr lang="en-US" sz="2000" dirty="0"/>
              <a:t>. $500 and your economic profit is $1,000.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c</a:t>
            </a:r>
            <a:r>
              <a:rPr lang="en-US" sz="2000" dirty="0"/>
              <a:t>. $500 and your economic profit is $484.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d</a:t>
            </a:r>
            <a:r>
              <a:rPr lang="en-US" sz="2000" dirty="0"/>
              <a:t>. $484 and your economic profit is $500.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dirty="0"/>
              <a:t>. $500 and your economic profit is also $500.</a:t>
            </a:r>
            <a:endParaRPr lang="en-US" sz="2000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514990B-3F93-46F4-AA3E-22CA5EDB3D87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8885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Order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I. Understanding Profit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. Explicit versus Implicit Costs</a:t>
            </a:r>
          </a:p>
          <a:p>
            <a:pPr marL="0" indent="0">
              <a:buNone/>
            </a:pPr>
            <a:r>
              <a:rPr lang="en-US" sz="2400" b="1" dirty="0" smtClean="0"/>
              <a:t>	B</a:t>
            </a:r>
            <a:r>
              <a:rPr lang="en-US" sz="2400" b="1" dirty="0"/>
              <a:t>. Accounting versus Economic Profit</a:t>
            </a:r>
          </a:p>
          <a:p>
            <a:pPr marL="0" indent="0">
              <a:buNone/>
            </a:pPr>
            <a:r>
              <a:rPr lang="en-US" sz="2400" b="1" dirty="0" smtClean="0"/>
              <a:t>	C</a:t>
            </a:r>
            <a:r>
              <a:rPr lang="en-US" sz="2400" b="1" dirty="0"/>
              <a:t>. Normal Profit</a:t>
            </a:r>
          </a:p>
        </p:txBody>
      </p:sp>
      <p:pic>
        <p:nvPicPr>
          <p:cNvPr id="2050" name="Picture 2" descr="http://managementhelp.org/blogs/social-enterprise/files/excessive-worry-blog-post-prof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99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9B8DF4C-5D77-4A8A-928F-02AAB718F651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366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1051560"/>
          </a:xfrm>
        </p:spPr>
        <p:txBody>
          <a:bodyPr/>
          <a:lstStyle/>
          <a:p>
            <a:r>
              <a:rPr lang="en-US" dirty="0" smtClean="0"/>
              <a:t>Silver Trading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Instructions online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Duffka.com&gt;C219&gt;Activities&gt;Silver Trading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Questions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Submit for credit after the activity.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784073-49ED-4AB3-BF7B-987351411046}" type="datetime1">
              <a:rPr lang="en-US" smtClean="0"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176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Firms are assumed to produce the level of output that maximizes profit. </a:t>
            </a:r>
            <a:r>
              <a:rPr lang="en-US" sz="2400" b="1" i="1" dirty="0"/>
              <a:t>Profit is equal to total revenue minus total cost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r>
              <a:rPr lang="en-US" sz="2000" b="1" dirty="0"/>
              <a:t>Note: it is common in economics textbooks to identify profit with the Greek symbol pi (π).</a:t>
            </a:r>
          </a:p>
          <a:p>
            <a:pPr marL="0" indent="0">
              <a:buNone/>
            </a:pPr>
            <a:r>
              <a:rPr lang="en-US" sz="2000" b="1" dirty="0"/>
              <a:t>π = Total Revenue – Total Cost</a:t>
            </a:r>
          </a:p>
          <a:p>
            <a:pPr marL="0" indent="0">
              <a:buNone/>
            </a:pPr>
            <a:r>
              <a:rPr lang="en-US" sz="2400" b="1" dirty="0" smtClean="0"/>
              <a:t>Accountants </a:t>
            </a:r>
            <a:r>
              <a:rPr lang="en-US" sz="2400" b="1" dirty="0"/>
              <a:t>and economists both define total revenue as equal to the quantity of units sold multiplied by the price at which they were told. In other words:</a:t>
            </a:r>
          </a:p>
          <a:p>
            <a:pPr marL="0" indent="0">
              <a:buNone/>
            </a:pPr>
            <a:r>
              <a:rPr lang="en-US" sz="2400" b="1" i="1" dirty="0"/>
              <a:t>TR = P*Q</a:t>
            </a:r>
          </a:p>
          <a:p>
            <a:pPr marL="0" indent="0">
              <a:buNone/>
            </a:pPr>
            <a:r>
              <a:rPr lang="en-US" sz="2400" b="1" dirty="0"/>
              <a:t>The more difficult component of profit is the precise definition of </a:t>
            </a:r>
            <a:r>
              <a:rPr lang="en-US" sz="2400" b="1" u="sng" dirty="0"/>
              <a:t>total cost.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D67DDF-E91F-4486-B27E-1787AAB6B6CC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830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A. Explicit versus </a:t>
            </a:r>
            <a:r>
              <a:rPr lang="fr-FR" sz="1800" b="1" dirty="0" err="1"/>
              <a:t>Implicit</a:t>
            </a:r>
            <a:r>
              <a:rPr lang="fr-FR" sz="1800" b="1" dirty="0"/>
              <a:t> </a:t>
            </a:r>
            <a:r>
              <a:rPr lang="fr-FR" sz="1800" b="1" dirty="0" err="1"/>
              <a:t>costs</a:t>
            </a:r>
            <a:r>
              <a:rPr lang="fr-FR" sz="1800" b="1" dirty="0"/>
              <a:t> </a:t>
            </a:r>
            <a:endParaRPr lang="fr-FR" sz="1800" dirty="0"/>
          </a:p>
          <a:p>
            <a:pPr marL="0" indent="0">
              <a:buNone/>
            </a:pPr>
            <a:r>
              <a:rPr lang="en-US" sz="1800" dirty="0"/>
              <a:t>All costs are opportunity costs. They can be divided into explicit costs and implicit costs. </a:t>
            </a:r>
          </a:p>
          <a:p>
            <a:pPr marL="0" indent="0">
              <a:buNone/>
            </a:pPr>
            <a:r>
              <a:rPr lang="en-US" sz="1800" dirty="0"/>
              <a:t>An </a:t>
            </a:r>
            <a:r>
              <a:rPr lang="en-US" sz="1800" b="1" dirty="0"/>
              <a:t>explicit cost </a:t>
            </a:r>
            <a:r>
              <a:rPr lang="en-US" sz="1800" dirty="0"/>
              <a:t>is a cost that involves actually laying out money. Examples include: Rent for office space, wages to employees, interest on debt, raw materials, depreciation on equipment, and utility bills. </a:t>
            </a:r>
          </a:p>
          <a:p>
            <a:pPr marL="0" indent="0">
              <a:buNone/>
            </a:pPr>
            <a:r>
              <a:rPr lang="en-US" sz="1800" dirty="0"/>
              <a:t>These are referred to as “accounting costs.”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Think of an EXPLICIT COST as a payment that must be made:</a:t>
            </a:r>
            <a:endParaRPr lang="en-US" sz="1800" dirty="0"/>
          </a:p>
        </p:txBody>
      </p:sp>
      <p:pic>
        <p:nvPicPr>
          <p:cNvPr id="4098" name="Picture 2" descr="http://www.portlandmonthlymag.com/assets/0003/5674/Writing-a-Check.jpg?1293845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3073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9444747-200E-46BF-83B9-34F663CCDAA2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978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A. Explicit 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/>
              <a:t>costs</a:t>
            </a:r>
            <a:r>
              <a:rPr lang="fr-FR" sz="2000" b="1" dirty="0"/>
              <a:t> </a:t>
            </a:r>
            <a:endParaRPr lang="fr-FR" sz="2000" dirty="0"/>
          </a:p>
          <a:p>
            <a:pPr marL="0" indent="0">
              <a:buNone/>
            </a:pPr>
            <a:r>
              <a:rPr lang="en-US" sz="1400" dirty="0"/>
              <a:t>All costs are opportunity costs. They can be divided into explicit costs and implicit costs. </a:t>
            </a:r>
          </a:p>
          <a:p>
            <a:pPr marL="0" indent="0">
              <a:buNone/>
            </a:pPr>
            <a:r>
              <a:rPr lang="en-US" sz="1400" dirty="0"/>
              <a:t>An </a:t>
            </a:r>
            <a:r>
              <a:rPr lang="en-US" sz="1400" b="1" dirty="0"/>
              <a:t>explicit cost </a:t>
            </a:r>
            <a:r>
              <a:rPr lang="en-US" sz="1400" dirty="0"/>
              <a:t>is a cost that involves actually laying out money. Examples include: Rent for office space, wages to employees, interest on debt, raw materials, depreciation on equipment, and utility bills. </a:t>
            </a:r>
          </a:p>
          <a:p>
            <a:pPr marL="0" indent="0">
              <a:buNone/>
            </a:pPr>
            <a:r>
              <a:rPr lang="en-US" sz="1400" dirty="0"/>
              <a:t>These are referred to as “accounting costs.” </a:t>
            </a:r>
          </a:p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implicit cost </a:t>
            </a:r>
            <a:r>
              <a:rPr lang="en-US" sz="2000" dirty="0"/>
              <a:t>does not require an outlay of money; it is measured by the value, in dollar terms, of the benefits that are forgone. Examples include: forgone salary, interest income given </a:t>
            </a:r>
            <a:r>
              <a:rPr lang="en-US" sz="2000" dirty="0" smtClean="0"/>
              <a:t>up, </a:t>
            </a:r>
            <a:r>
              <a:rPr lang="en-US" sz="2000" dirty="0"/>
              <a:t>a building or other capital that could be rented but is self-employed. </a:t>
            </a:r>
          </a:p>
          <a:p>
            <a:pPr marL="0" indent="0">
              <a:buNone/>
            </a:pPr>
            <a:r>
              <a:rPr lang="en-US" sz="2000" dirty="0"/>
              <a:t>These are referred to as “economic costs.”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 implicit cost is an opportunity cost.</a:t>
            </a:r>
            <a:endParaRPr lang="en-US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000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80661C6-59A9-4B04-A871-715DA89EA0D5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7136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Economic profit is more difficult to achieve because of the opportunity cost of the current decision: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462334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harpercollege.edu/mhealy/ecogif/costs/fig9.1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14625"/>
            <a:ext cx="40195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CD11DD-42DD-400C-ADD6-DDB3B21AFAAB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273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2296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I. Understanding Profit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A. Explicit </a:t>
            </a:r>
            <a:r>
              <a:rPr lang="fr-FR" sz="2000" b="1" dirty="0"/>
              <a:t>versus </a:t>
            </a:r>
            <a:r>
              <a:rPr lang="fr-FR" sz="2000" b="1" dirty="0" err="1"/>
              <a:t>Implicit</a:t>
            </a:r>
            <a:r>
              <a:rPr lang="fr-FR" sz="2000" b="1" dirty="0"/>
              <a:t> </a:t>
            </a:r>
            <a:r>
              <a:rPr lang="fr-FR" sz="2000" b="1" dirty="0" err="1"/>
              <a:t>costs</a:t>
            </a:r>
            <a:r>
              <a:rPr lang="fr-FR" sz="2000" b="1" dirty="0"/>
              <a:t> </a:t>
            </a:r>
            <a:endParaRPr lang="fr-FR" sz="2000" b="1" dirty="0" smtClean="0"/>
          </a:p>
          <a:p>
            <a:pPr marL="0" indent="0">
              <a:buNone/>
            </a:pPr>
            <a:r>
              <a:rPr lang="en-US" sz="2000" dirty="0"/>
              <a:t>Businesses can face implicit costs for two reasons.</a:t>
            </a:r>
          </a:p>
          <a:p>
            <a:pPr marL="0" indent="0">
              <a:buNone/>
            </a:pPr>
            <a:r>
              <a:rPr lang="en-US" sz="2000" dirty="0"/>
              <a:t>1. A business’s capital could have been put to use in some other way. Capital in a business is the value of its assets—equipment, buildings, tools, inventory, and financial assets.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implicit cost of that capital is the opportunity cost of the capital used by a business—the income the owner could have realized from that capital if it had been used in its next best alternative way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local example would be the owners of </a:t>
            </a:r>
            <a:r>
              <a:rPr lang="en-US" sz="2000" dirty="0" err="1" smtClean="0"/>
              <a:t>Randhurst</a:t>
            </a:r>
            <a:r>
              <a:rPr lang="en-US" sz="2000" dirty="0" smtClean="0"/>
              <a:t> mall changing the location to a mix of commercial and residential to MAXIMIZE the land’s value.  The implicit cost to leave it in the old format was too high.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F0595B0-E33B-4672-832A-1E033948C3F3}" type="datetime1">
              <a:rPr lang="en-US" smtClean="0"/>
              <a:t>10/8/2011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Duffka School of Economics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4825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5610</TotalTime>
  <Words>1159</Words>
  <Application>Microsoft Office PowerPoint</Application>
  <PresentationFormat>On-screen Show (4:3)</PresentationFormat>
  <Paragraphs>201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Section 10: BEHIND THE SUPPLY CURVE: PROFIT, PRODUCTION, AND COSTS  </vt:lpstr>
      <vt:lpstr>Key Economic Concepts For This Module: </vt:lpstr>
      <vt:lpstr>       Order of Presentation</vt:lpstr>
      <vt:lpstr>Silver Trading Activity</vt:lpstr>
      <vt:lpstr>       I. Understanding Profit </vt:lpstr>
      <vt:lpstr>       I. Understanding Profit </vt:lpstr>
      <vt:lpstr>       I. Understanding Profit </vt:lpstr>
      <vt:lpstr>       I. Understanding Profit </vt:lpstr>
      <vt:lpstr>       I. Understanding Profit </vt:lpstr>
      <vt:lpstr>       I. Understanding Profit </vt:lpstr>
      <vt:lpstr>Richard Branson-Entrepreneur</vt:lpstr>
      <vt:lpstr>       I. Understanding Profit </vt:lpstr>
      <vt:lpstr>       I. Understanding Profit </vt:lpstr>
      <vt:lpstr>       I. Understanding Profit </vt:lpstr>
      <vt:lpstr>       I. Understanding Profit </vt:lpstr>
      <vt:lpstr>Jobs Czar-60 Minutes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10: BEHIND THE SUPPLY CURVE: PROFIT, PRODUCTION, AND COSTS</dc:title>
  <dc:creator>Peter Duffer</dc:creator>
  <cp:lastModifiedBy>Peter Duffer</cp:lastModifiedBy>
  <cp:revision>17</cp:revision>
  <dcterms:created xsi:type="dcterms:W3CDTF">2011-10-08T16:36:32Z</dcterms:created>
  <dcterms:modified xsi:type="dcterms:W3CDTF">2011-10-12T14:07:03Z</dcterms:modified>
</cp:coreProperties>
</file>