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5" r:id="rId2"/>
    <p:sldId id="264" r:id="rId3"/>
    <p:sldId id="266" r:id="rId4"/>
    <p:sldId id="267" r:id="rId5"/>
    <p:sldId id="261" r:id="rId6"/>
    <p:sldId id="262" r:id="rId7"/>
    <p:sldId id="263" r:id="rId8"/>
    <p:sldId id="256" r:id="rId9"/>
    <p:sldId id="257" r:id="rId10"/>
    <p:sldId id="258" r:id="rId11"/>
    <p:sldId id="259" r:id="rId12"/>
    <p:sldId id="26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8F619E-EFF5-417C-9B62-4EDB96238F7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3C9406-DB48-479F-B1A1-C5FD3BCBE1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Friday –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 back to your packet and complete Activity 1-2, Part C only.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Concepts in Context: 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I can buy a slice of pizza or a cold drink with my $2.00, and I choose the cold drink, my opportunity cost for the drink is:</a:t>
            </a:r>
          </a:p>
          <a:p>
            <a:pPr lvl="1"/>
            <a:r>
              <a:rPr lang="en-US" dirty="0" smtClean="0"/>
              <a:t>A) $2.00</a:t>
            </a:r>
          </a:p>
          <a:p>
            <a:pPr lvl="1"/>
            <a:r>
              <a:rPr lang="en-US" dirty="0" smtClean="0"/>
              <a:t>B) The slice of pizza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Concepts </a:t>
            </a:r>
            <a:r>
              <a:rPr lang="en-US" sz="3600" b="1" dirty="0" smtClean="0"/>
              <a:t>in Practice: Production Possibilities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3531911"/>
              </p:ext>
            </p:extLst>
          </p:nvPr>
        </p:nvGraphicFramePr>
        <p:xfrm>
          <a:off x="685800" y="1752600"/>
          <a:ext cx="7620002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594"/>
                <a:gridCol w="1017543"/>
                <a:gridCol w="1017543"/>
                <a:gridCol w="1017543"/>
                <a:gridCol w="1016618"/>
                <a:gridCol w="1016618"/>
                <a:gridCol w="1017543"/>
              </a:tblGrid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Alternatives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Fish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Coconuts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15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Table 3-1: Production Possibilities Schedule I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1" y="35814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 able to read these tables for different scenarios.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alternatives are exactly that.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you choose to catch 3 fish you have the resources to gather 18 coconuts.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Opportunity cost can be calculated from the table: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I choose to catch one more fish, I give up 8 coconuts.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Concepts in Practice: Production Possibilities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4038600" cy="309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5029200"/>
            <a:ext cx="81447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Be able to interpret the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Clue: If the point is inside the curve (A), resources are not being used efficiently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Outside the curve is not feasible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the curve moves to the right, we are experiencing ECONOMIC GROWTH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51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Comparative Advantage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24" y="1676400"/>
            <a:ext cx="5133334" cy="24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57200" y="42672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 </a:t>
            </a:r>
            <a:r>
              <a:rPr lang="en-US" dirty="0" err="1" smtClean="0"/>
              <a:t>Alphaland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Omegaland</a:t>
            </a:r>
            <a:r>
              <a:rPr lang="en-US" dirty="0"/>
              <a:t>) The opportunity cost of producing 1 tire in </a:t>
            </a:r>
            <a:r>
              <a:rPr lang="en-US" dirty="0" err="1"/>
              <a:t>Alphaland</a:t>
            </a:r>
            <a:r>
              <a:rPr lang="en-US" dirty="0"/>
              <a:t> is ________ radio(s), while the opportunity cost of producing 1 tire in </a:t>
            </a:r>
            <a:r>
              <a:rPr lang="en-US" dirty="0" err="1"/>
              <a:t>Omegaland</a:t>
            </a:r>
            <a:r>
              <a:rPr lang="en-US" dirty="0"/>
              <a:t> is ________ radio(s).</a:t>
            </a:r>
          </a:p>
          <a:p>
            <a:pPr lvl="1"/>
            <a:r>
              <a:rPr lang="en-US" dirty="0"/>
              <a:t>a.	1/2; 2</a:t>
            </a:r>
          </a:p>
          <a:p>
            <a:pPr lvl="1"/>
            <a:r>
              <a:rPr lang="en-US" dirty="0"/>
              <a:t>b.	2; 1</a:t>
            </a:r>
          </a:p>
          <a:p>
            <a:pPr lvl="1"/>
            <a:r>
              <a:rPr lang="en-US" dirty="0"/>
              <a:t>c.	600; 800</a:t>
            </a:r>
          </a:p>
          <a:p>
            <a:pPr lvl="1"/>
            <a:r>
              <a:rPr lang="en-US" dirty="0"/>
              <a:t>d.	800; 1,200</a:t>
            </a:r>
          </a:p>
          <a:p>
            <a:pPr lvl="1"/>
            <a:r>
              <a:rPr lang="en-US" dirty="0"/>
              <a:t>e.	2; 1/2</a:t>
            </a:r>
          </a:p>
        </p:txBody>
      </p:sp>
    </p:spTree>
    <p:extLst>
      <p:ext uri="{BB962C8B-B14F-4D97-AF65-F5344CB8AC3E}">
        <p14:creationId xmlns:p14="http://schemas.microsoft.com/office/powerpoint/2010/main" val="31594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Comparative Advantage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24" y="1676400"/>
            <a:ext cx="5133334" cy="24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57200" y="42672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Alphaland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Omegaland</a:t>
            </a:r>
            <a:r>
              <a:rPr lang="en-US" dirty="0"/>
              <a:t>) </a:t>
            </a:r>
            <a:r>
              <a:rPr lang="en-US" dirty="0" err="1"/>
              <a:t>Alphaland</a:t>
            </a:r>
            <a:r>
              <a:rPr lang="en-US" dirty="0"/>
              <a:t> has a comparative advantage in producing ________, while </a:t>
            </a:r>
            <a:r>
              <a:rPr lang="en-US" dirty="0" err="1"/>
              <a:t>Omegaland</a:t>
            </a:r>
            <a:r>
              <a:rPr lang="en-US" dirty="0"/>
              <a:t> has a comparative advantage in producing ________.</a:t>
            </a:r>
          </a:p>
          <a:p>
            <a:pPr lvl="1"/>
            <a:r>
              <a:rPr lang="en-US" dirty="0"/>
              <a:t>a.	both radios and tires; neither good</a:t>
            </a:r>
          </a:p>
          <a:p>
            <a:pPr lvl="1"/>
            <a:r>
              <a:rPr lang="en-US" dirty="0"/>
              <a:t>b.	neither good; both radios and tires</a:t>
            </a:r>
          </a:p>
          <a:p>
            <a:pPr lvl="1"/>
            <a:r>
              <a:rPr lang="en-US" dirty="0"/>
              <a:t>c.	radios; tires</a:t>
            </a:r>
          </a:p>
          <a:p>
            <a:pPr lvl="1"/>
            <a:r>
              <a:rPr lang="en-US" dirty="0"/>
              <a:t>d.	tires; radios</a:t>
            </a:r>
          </a:p>
          <a:p>
            <a:pPr lvl="1"/>
            <a:r>
              <a:rPr lang="en-US" dirty="0"/>
              <a:t>e.	tires; neither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Growth and Production Possibilities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724400" cy="4495800"/>
          </a:xfrm>
        </p:spPr>
        <p:txBody>
          <a:bodyPr/>
          <a:lstStyle/>
          <a:p>
            <a:r>
              <a:rPr lang="en-US" dirty="0" smtClean="0"/>
              <a:t>Economic growth results from;</a:t>
            </a:r>
          </a:p>
          <a:p>
            <a:pPr lvl="1"/>
            <a:r>
              <a:rPr lang="en-US" dirty="0" smtClean="0"/>
              <a:t>Increased productivity</a:t>
            </a:r>
          </a:p>
          <a:p>
            <a:pPr lvl="1"/>
            <a:r>
              <a:rPr lang="en-US" dirty="0" smtClean="0"/>
              <a:t>Increased education</a:t>
            </a:r>
          </a:p>
          <a:p>
            <a:pPr lvl="1"/>
            <a:r>
              <a:rPr lang="en-US" dirty="0" smtClean="0"/>
              <a:t>Advances in technology</a:t>
            </a:r>
          </a:p>
          <a:p>
            <a:r>
              <a:rPr lang="en-US" dirty="0" smtClean="0"/>
              <a:t>If the PPC shifts to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right, the economy is             	experiencing </a:t>
            </a:r>
            <a:r>
              <a:rPr lang="en-US" dirty="0" smtClean="0"/>
              <a:t>growth</a:t>
            </a:r>
          </a:p>
          <a:p>
            <a:pPr marL="0" indent="0">
              <a:buNone/>
            </a:pPr>
            <a:r>
              <a:rPr lang="en-US" dirty="0" smtClean="0"/>
              <a:t>Finish up 1-2 right now</a:t>
            </a:r>
            <a:r>
              <a:rPr lang="en-US" dirty="0"/>
              <a:t>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126655"/>
            <a:ext cx="5181600" cy="252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1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Module 4: </a:t>
            </a:r>
            <a:r>
              <a:rPr lang="en-US" b="1" dirty="0" smtClean="0"/>
              <a:t>Specialization and Gains from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I have a cleaning service.</a:t>
            </a:r>
          </a:p>
          <a:p>
            <a:pPr lvl="1"/>
            <a:r>
              <a:rPr lang="en-US" dirty="0" smtClean="0"/>
              <a:t>It takes me 5 hours to clean the house </a:t>
            </a:r>
          </a:p>
          <a:p>
            <a:pPr lvl="1"/>
            <a:r>
              <a:rPr lang="en-US" dirty="0" smtClean="0"/>
              <a:t>My professional time is worth $28/hour (sad but true)</a:t>
            </a:r>
          </a:p>
          <a:p>
            <a:pPr lvl="1"/>
            <a:r>
              <a:rPr lang="en-US" dirty="0" smtClean="0"/>
              <a:t>My opportunity cost for cleaning is $140</a:t>
            </a:r>
          </a:p>
          <a:p>
            <a:pPr lvl="1"/>
            <a:r>
              <a:rPr lang="en-US" dirty="0" smtClean="0"/>
              <a:t>The service charges $</a:t>
            </a:r>
            <a:r>
              <a:rPr lang="en-US" dirty="0" smtClean="0"/>
              <a:t>85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Absolute Advantage-</a:t>
            </a:r>
            <a:r>
              <a:rPr lang="en-US" dirty="0" smtClean="0"/>
              <a:t> </a:t>
            </a:r>
            <a:r>
              <a:rPr lang="en-US" dirty="0"/>
              <a:t>refers to a </a:t>
            </a:r>
            <a:r>
              <a:rPr lang="en-US" dirty="0" smtClean="0"/>
              <a:t>party’s </a:t>
            </a:r>
            <a:r>
              <a:rPr lang="en-US" dirty="0"/>
              <a:t>ability to produce a certain good more efficiently than another country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smtClean="0"/>
              <a:t>Comparative Advantage- </a:t>
            </a:r>
            <a:r>
              <a:rPr lang="en-US" dirty="0"/>
              <a:t>refers to a country’s ability to produce a particular good with a lower opportunity cost than another country.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813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Module 4: Absolute and 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495800"/>
          </a:xfrm>
        </p:spPr>
        <p:txBody>
          <a:bodyPr/>
          <a:lstStyle/>
          <a:p>
            <a:r>
              <a:rPr lang="en-US" dirty="0" smtClean="0"/>
              <a:t>Between two parties, one will have lower opportunity cost to produce – so both parties will gain if they each produce the good/service for which they have a lower opp. cost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Both parties will gain if they each specialize and then trade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Module 4: Absolute and 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495800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they produce only </a:t>
            </a:r>
            <a:r>
              <a:rPr lang="en-US" dirty="0" smtClean="0"/>
              <a:t>pizzas, </a:t>
            </a:r>
            <a:r>
              <a:rPr lang="en-US" dirty="0"/>
              <a:t>then in a single day </a:t>
            </a:r>
            <a:r>
              <a:rPr lang="en-US" dirty="0" smtClean="0"/>
              <a:t>Alana </a:t>
            </a:r>
            <a:r>
              <a:rPr lang="en-US" dirty="0"/>
              <a:t>can produce </a:t>
            </a:r>
            <a:r>
              <a:rPr lang="en-US" dirty="0" smtClean="0"/>
              <a:t>20 pies </a:t>
            </a:r>
            <a:r>
              <a:rPr lang="en-US" dirty="0"/>
              <a:t>while </a:t>
            </a:r>
            <a:r>
              <a:rPr lang="en-US" dirty="0" smtClean="0"/>
              <a:t>Andrew </a:t>
            </a:r>
            <a:r>
              <a:rPr lang="en-US" dirty="0"/>
              <a:t>can produce </a:t>
            </a:r>
            <a:r>
              <a:rPr lang="en-US" dirty="0" smtClean="0"/>
              <a:t>10 pies. </a:t>
            </a:r>
            <a:r>
              <a:rPr lang="en-US" dirty="0"/>
              <a:t>If they only make </a:t>
            </a:r>
            <a:r>
              <a:rPr lang="en-US" dirty="0" smtClean="0"/>
              <a:t>lemonade, </a:t>
            </a:r>
            <a:r>
              <a:rPr lang="en-US" dirty="0"/>
              <a:t>then in a single day </a:t>
            </a:r>
            <a:r>
              <a:rPr lang="en-US" dirty="0" smtClean="0"/>
              <a:t>Alana </a:t>
            </a:r>
            <a:r>
              <a:rPr lang="en-US" dirty="0"/>
              <a:t>can produce 10 </a:t>
            </a:r>
            <a:r>
              <a:rPr lang="en-US" dirty="0" smtClean="0"/>
              <a:t>lemonades </a:t>
            </a:r>
            <a:r>
              <a:rPr lang="en-US" dirty="0"/>
              <a:t>while </a:t>
            </a:r>
            <a:r>
              <a:rPr lang="en-US" dirty="0" smtClean="0"/>
              <a:t>Andrew </a:t>
            </a:r>
            <a:r>
              <a:rPr lang="en-US" dirty="0"/>
              <a:t>can produce 4 lemonades</a:t>
            </a:r>
            <a:r>
              <a:rPr lang="en-US" dirty="0" smtClean="0"/>
              <a:t>. </a:t>
            </a:r>
            <a:r>
              <a:rPr lang="en-US" dirty="0"/>
              <a:t>We then know that: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283064"/>
              </p:ext>
            </p:extLst>
          </p:nvPr>
        </p:nvGraphicFramePr>
        <p:xfrm>
          <a:off x="1066800" y="4343400"/>
          <a:ext cx="66294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88392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Pizzas Pies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Lemonades</a:t>
                      </a:r>
                      <a:endParaRPr lang="en-US" sz="3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Alana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Andrew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6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Concepts in Practice: Absolute and Comparative Advantage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6633023" cy="201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63568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 who should make the pizzas?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3875" y="44958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Alana has the absolute advantage for both pizza and lemonade making, but both parties will be better off if they specialize and trade.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 the </a:t>
            </a:r>
            <a:r>
              <a:rPr lang="en-US" sz="2400" dirty="0" smtClean="0"/>
              <a:t>out</a:t>
            </a:r>
            <a:r>
              <a:rPr lang="en-US" sz="2400" dirty="0" smtClean="0"/>
              <a:t>put </a:t>
            </a:r>
            <a:r>
              <a:rPr lang="en-US" sz="2400" dirty="0" smtClean="0"/>
              <a:t>method to decide who has the lower opportunity cost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5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Concepts in Practice: Absolute and Comparative Advantage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963" y="2842173"/>
            <a:ext cx="6633023" cy="201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2502932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Column A (B/A)	       Column B (A/B)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358464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10/20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358464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20/10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10970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4/10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224712" y="4109708"/>
            <a:ext cx="700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10/4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1784866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</a:t>
            </a:r>
            <a:r>
              <a:rPr lang="en-US" sz="2800" dirty="0" smtClean="0"/>
              <a:t>Method</a:t>
            </a:r>
            <a:endParaRPr lang="en-US" sz="2800" dirty="0"/>
          </a:p>
        </p:txBody>
      </p:sp>
      <p:sp>
        <p:nvSpPr>
          <p:cNvPr id="12" name="5-Point Star 11"/>
          <p:cNvSpPr/>
          <p:nvPr/>
        </p:nvSpPr>
        <p:spPr>
          <a:xfrm>
            <a:off x="7948612" y="3589491"/>
            <a:ext cx="304800" cy="19993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562600" y="4448262"/>
            <a:ext cx="304800" cy="19993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009900" y="5037697"/>
            <a:ext cx="304800" cy="19993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57550" y="4953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opportunity cost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5715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Part B of 1-3, problems 1, 2, and 5 are output problems, do those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Refresh for Reading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962400" cy="49636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Know your definitions:</a:t>
            </a:r>
          </a:p>
          <a:p>
            <a:pPr lvl="1"/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Scarcity</a:t>
            </a:r>
          </a:p>
          <a:p>
            <a:pPr lvl="1"/>
            <a:r>
              <a:rPr lang="en-US" dirty="0" smtClean="0"/>
              <a:t>Microeconomics</a:t>
            </a:r>
          </a:p>
          <a:p>
            <a:pPr lvl="1"/>
            <a:r>
              <a:rPr lang="en-US" dirty="0" smtClean="0"/>
              <a:t>Macroeconomics</a:t>
            </a:r>
          </a:p>
          <a:p>
            <a:pPr lvl="1"/>
            <a:r>
              <a:rPr lang="en-US" dirty="0" smtClean="0"/>
              <a:t>Normative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Opportunity Cost</a:t>
            </a:r>
          </a:p>
          <a:p>
            <a:pPr lvl="1"/>
            <a:r>
              <a:rPr lang="en-US" dirty="0"/>
              <a:t>Resources</a:t>
            </a:r>
          </a:p>
          <a:p>
            <a:pPr lvl="2"/>
            <a:r>
              <a:rPr lang="en-US" dirty="0"/>
              <a:t>Land, Labor, Physical, </a:t>
            </a:r>
            <a:r>
              <a:rPr lang="en-US" dirty="0" smtClean="0"/>
              <a:t>Human</a:t>
            </a:r>
          </a:p>
          <a:p>
            <a:pPr lvl="1"/>
            <a:r>
              <a:rPr lang="en-US" dirty="0"/>
              <a:t>Marginal Benefit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2133599"/>
            <a:ext cx="3930501" cy="419100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Marginal Cost</a:t>
            </a:r>
          </a:p>
          <a:p>
            <a:pPr lvl="1"/>
            <a:r>
              <a:rPr lang="en-US" dirty="0" smtClean="0"/>
              <a:t>Marginal </a:t>
            </a:r>
            <a:r>
              <a:rPr lang="en-US" dirty="0"/>
              <a:t>Analysis</a:t>
            </a:r>
          </a:p>
          <a:p>
            <a:pPr lvl="1"/>
            <a:r>
              <a:rPr lang="en-US" dirty="0" smtClean="0"/>
              <a:t>Recession</a:t>
            </a:r>
            <a:endParaRPr lang="en-US" dirty="0"/>
          </a:p>
          <a:p>
            <a:pPr lvl="1"/>
            <a:r>
              <a:rPr lang="en-US" dirty="0"/>
              <a:t>Business cycle</a:t>
            </a:r>
          </a:p>
          <a:p>
            <a:pPr lvl="1"/>
            <a:r>
              <a:rPr lang="en-US" dirty="0"/>
              <a:t>Inflation</a:t>
            </a:r>
          </a:p>
          <a:p>
            <a:pPr lvl="1"/>
            <a:r>
              <a:rPr lang="en-US" dirty="0" smtClean="0"/>
              <a:t>Incentives</a:t>
            </a:r>
          </a:p>
          <a:p>
            <a:pPr lvl="1"/>
            <a:r>
              <a:rPr lang="en-US" dirty="0" smtClean="0"/>
              <a:t>Specialization and Trade</a:t>
            </a:r>
          </a:p>
          <a:p>
            <a:pPr lvl="1"/>
            <a:r>
              <a:rPr lang="en-US" dirty="0" smtClean="0"/>
              <a:t>Comparative Advantage</a:t>
            </a:r>
          </a:p>
          <a:p>
            <a:pPr lvl="1"/>
            <a:r>
              <a:rPr lang="en-US" dirty="0" smtClean="0"/>
              <a:t>Barter</a:t>
            </a:r>
          </a:p>
          <a:p>
            <a:pPr lvl="1"/>
            <a:r>
              <a:rPr lang="en-US" dirty="0" smtClean="0"/>
              <a:t>Tariff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405</TotalTime>
  <Words>653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AP Friday – Do Now</vt:lpstr>
      <vt:lpstr>Economic Growth and Production Possibilities</vt:lpstr>
      <vt:lpstr>Module 4: Specialization and Gains from Trade</vt:lpstr>
      <vt:lpstr>Module 4: Absolute and Comparative Advantage</vt:lpstr>
      <vt:lpstr>Module 4: Absolute and Comparative Advantage</vt:lpstr>
      <vt:lpstr>Concepts in Practice: Absolute and Comparative Advantage</vt:lpstr>
      <vt:lpstr>Concepts in Practice: Absolute and Comparative Advantage</vt:lpstr>
      <vt:lpstr>Refresh for Reading Quiz</vt:lpstr>
      <vt:lpstr>Terms and Concepts</vt:lpstr>
      <vt:lpstr>Concepts in Context: Opportunity Cost</vt:lpstr>
      <vt:lpstr>Concepts in Practice: Production Possibilities</vt:lpstr>
      <vt:lpstr>Concepts in Practice: Production Possibilities</vt:lpstr>
      <vt:lpstr>Practice: Comparative Advantage</vt:lpstr>
      <vt:lpstr>Practice: Comparative Advantage</vt:lpstr>
    </vt:vector>
  </TitlesOfParts>
  <Company>OTBOE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Refresh for Reading Quiz</dc:title>
  <dc:creator>SRusso</dc:creator>
  <cp:lastModifiedBy>SRusso</cp:lastModifiedBy>
  <cp:revision>36</cp:revision>
  <dcterms:created xsi:type="dcterms:W3CDTF">2013-09-12T17:42:43Z</dcterms:created>
  <dcterms:modified xsi:type="dcterms:W3CDTF">2013-09-13T17:41:52Z</dcterms:modified>
</cp:coreProperties>
</file>