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31" autoAdjust="0"/>
    <p:restoredTop sz="94660"/>
  </p:normalViewPr>
  <p:slideViewPr>
    <p:cSldViewPr>
      <p:cViewPr varScale="1">
        <p:scale>
          <a:sx n="87" d="100"/>
          <a:sy n="87" d="100"/>
        </p:scale>
        <p:origin x="-19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E3FB2-17D6-4802-B4CD-6257F4C1223A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705AB-C9E8-4D0F-8710-1F8EE6B86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5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15A9FF-2119-4EE2-A1E0-1B1D17B7B308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90FCF59-3343-416C-8BE9-BCC03C1B99D1}" type="slidenum">
              <a:rPr lang="en-US" sz="1200">
                <a:cs typeface="Arial" charset="0"/>
              </a:rPr>
              <a:pPr algn="r" eaLnBrk="1" hangingPunct="1"/>
              <a:t>4</a:t>
            </a:fld>
            <a:endParaRPr lang="en-US" sz="1200">
              <a:cs typeface="Arial" charset="0"/>
            </a:endParaRPr>
          </a:p>
        </p:txBody>
      </p:sp>
      <p:sp>
        <p:nvSpPr>
          <p:cNvPr id="5530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This slide is similar to Figure 1 in the chapter.  I’ve omitted the AVC and ATC curves (which appear in Figure 1 in the chapter) because they are not needed at this point.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B4B311-ECAA-4719-B260-9CC651ADE41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F84D8E-92AA-46F9-BD24-14B63CF1DB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Perfectly Competitive Firm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15 minutes!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0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spcBef>
                <a:spcPct val="60000"/>
              </a:spcBef>
              <a:buNone/>
            </a:pPr>
            <a:r>
              <a:rPr lang="en-US" sz="2400" b="1" dirty="0">
                <a:solidFill>
                  <a:srgbClr val="996633"/>
                </a:solidFill>
              </a:rPr>
              <a:t>1.	</a:t>
            </a:r>
            <a:r>
              <a:rPr lang="en-US" dirty="0"/>
              <a:t>Many buyers and many sellers.</a:t>
            </a:r>
          </a:p>
          <a:p>
            <a:pPr marL="463550" indent="-463550">
              <a:spcBef>
                <a:spcPct val="60000"/>
              </a:spcBef>
              <a:buNone/>
            </a:pPr>
            <a:r>
              <a:rPr lang="en-US" sz="2400" b="1" dirty="0">
                <a:solidFill>
                  <a:srgbClr val="996633"/>
                </a:solidFill>
              </a:rPr>
              <a:t>2.	</a:t>
            </a:r>
            <a:r>
              <a:rPr lang="en-US" dirty="0"/>
              <a:t>The goods offered for sale are largely the same.</a:t>
            </a:r>
          </a:p>
          <a:p>
            <a:pPr marL="463550" indent="-463550">
              <a:spcBef>
                <a:spcPct val="60000"/>
              </a:spcBef>
              <a:buNone/>
            </a:pPr>
            <a:r>
              <a:rPr lang="en-US" sz="2400" b="1" dirty="0">
                <a:solidFill>
                  <a:srgbClr val="996633"/>
                </a:solidFill>
              </a:rPr>
              <a:t>3.	</a:t>
            </a:r>
            <a:r>
              <a:rPr lang="en-US" dirty="0"/>
              <a:t>Firms can freely enter or exit the market.  </a:t>
            </a:r>
          </a:p>
          <a:p>
            <a:endParaRPr lang="en-US" dirty="0" smtClean="0"/>
          </a:p>
          <a:p>
            <a:r>
              <a:rPr lang="en-US" dirty="0" smtClean="0"/>
              <a:t>Each Firm is a “price-taker”.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7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Revenues &amp; Costs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2895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Price =$10</a:t>
            </a:r>
          </a:p>
          <a:p>
            <a:r>
              <a:rPr lang="en-US" sz="2400" dirty="0" smtClean="0"/>
              <a:t>Marginal Revenue = $10</a:t>
            </a:r>
          </a:p>
          <a:p>
            <a:r>
              <a:rPr lang="en-US" sz="2400" dirty="0" smtClean="0"/>
              <a:t>Find where Marginal cost = $10</a:t>
            </a:r>
          </a:p>
          <a:p>
            <a:r>
              <a:rPr lang="en-US" sz="2400" dirty="0" smtClean="0"/>
              <a:t>Profit is max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779" y="2057400"/>
            <a:ext cx="5539221" cy="419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362200" y="3505200"/>
            <a:ext cx="4012189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50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777777"/>
                </a:solidFill>
              </a:rPr>
              <a:t>FIRMS IN COMPETITIVE MARKETS</a:t>
            </a:r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598BAB-8C5A-4235-AF31-9C25205BFFEC}" type="slidenum">
              <a:rPr lang="en-US" smtClean="0">
                <a:solidFill>
                  <a:srgbClr val="777777"/>
                </a:solidFill>
              </a:rPr>
              <a:pPr eaLnBrk="1" hangingPunct="1"/>
              <a:t>4</a:t>
            </a:fld>
            <a:endParaRPr lang="en-US" smtClean="0">
              <a:solidFill>
                <a:srgbClr val="777777"/>
              </a:solidFill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673475" y="3935413"/>
            <a:ext cx="4887913" cy="473075"/>
            <a:chOff x="2314" y="2374"/>
            <a:chExt cx="3079" cy="298"/>
          </a:xfrm>
        </p:grpSpPr>
        <p:sp>
          <p:nvSpPr>
            <p:cNvPr id="15394" name="Line 18"/>
            <p:cNvSpPr>
              <a:spLocks noChangeShapeType="1"/>
            </p:cNvSpPr>
            <p:nvPr/>
          </p:nvSpPr>
          <p:spPr bwMode="auto">
            <a:xfrm>
              <a:off x="2726" y="2525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Text Box 25"/>
            <p:cNvSpPr txBox="1">
              <a:spLocks noChangeArrowheads="1"/>
            </p:cNvSpPr>
            <p:nvPr/>
          </p:nvSpPr>
          <p:spPr bwMode="auto">
            <a:xfrm>
              <a:off x="2314" y="2374"/>
              <a:ext cx="38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2500" b="1" i="1">
                  <a:cs typeface="Arial" charset="0"/>
                </a:rPr>
                <a:t>P</a:t>
              </a:r>
              <a:r>
                <a:rPr lang="en-US" sz="2500" b="1" baseline="-25000">
                  <a:cs typeface="Arial" charset="0"/>
                </a:rPr>
                <a:t>1</a:t>
              </a:r>
            </a:p>
          </p:txBody>
        </p:sp>
        <p:sp>
          <p:nvSpPr>
            <p:cNvPr id="15396" name="Text Box 48"/>
            <p:cNvSpPr txBox="1">
              <a:spLocks noChangeArrowheads="1"/>
            </p:cNvSpPr>
            <p:nvPr/>
          </p:nvSpPr>
          <p:spPr bwMode="auto">
            <a:xfrm>
              <a:off x="5010" y="2401"/>
              <a:ext cx="38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500" i="1">
                  <a:cs typeface="Arial" charset="0"/>
                </a:rPr>
                <a:t>MR</a:t>
              </a:r>
            </a:p>
          </p:txBody>
        </p:sp>
      </p:grp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9075"/>
            <a:ext cx="8229600" cy="649288"/>
          </a:xfrm>
        </p:spPr>
        <p:txBody>
          <a:bodyPr/>
          <a:lstStyle/>
          <a:p>
            <a:pPr eaLnBrk="1" hangingPunct="1"/>
            <a:r>
              <a:rPr lang="en-US" sz="3400" smtClean="0"/>
              <a:t>MC and the Firm’s Supply Decision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0375" y="1549400"/>
            <a:ext cx="2820988" cy="47212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500" smtClean="0"/>
              <a:t>At </a:t>
            </a:r>
            <a:r>
              <a:rPr lang="en-US" sz="2500" b="1" i="1" smtClean="0"/>
              <a:t>Q</a:t>
            </a:r>
            <a:r>
              <a:rPr lang="en-US" sz="2500" b="1" baseline="-25000" smtClean="0"/>
              <a:t>a</a:t>
            </a:r>
            <a:r>
              <a:rPr lang="en-US" sz="2500" smtClean="0"/>
              <a:t>, </a:t>
            </a:r>
            <a:r>
              <a:rPr lang="en-US" sz="2500" i="1" smtClean="0"/>
              <a:t>MC</a:t>
            </a:r>
            <a:r>
              <a:rPr lang="en-US" sz="2500" smtClean="0"/>
              <a:t> &lt; </a:t>
            </a:r>
            <a:r>
              <a:rPr lang="en-US" sz="2500" i="1" smtClean="0"/>
              <a:t>MR</a:t>
            </a:r>
            <a:r>
              <a:rPr lang="en-US" sz="2500" smtClean="0"/>
              <a:t>.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 smtClean="0"/>
              <a:t>So, increase </a:t>
            </a:r>
            <a:r>
              <a:rPr lang="en-US" sz="2500" b="1" i="1" smtClean="0"/>
              <a:t>Q</a:t>
            </a:r>
            <a:r>
              <a:rPr lang="en-US" sz="2500" smtClean="0"/>
              <a:t> </a:t>
            </a:r>
            <a:br>
              <a:rPr lang="en-US" sz="2500" smtClean="0"/>
            </a:br>
            <a:r>
              <a:rPr lang="en-US" sz="2500" smtClean="0"/>
              <a:t>to raise profit. </a:t>
            </a:r>
          </a:p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500" smtClean="0"/>
              <a:t>At </a:t>
            </a:r>
            <a:r>
              <a:rPr lang="en-US" sz="2500" b="1" i="1" smtClean="0"/>
              <a:t>Q</a:t>
            </a:r>
            <a:r>
              <a:rPr lang="en-US" sz="2500" b="1" baseline="-25000" smtClean="0"/>
              <a:t>b</a:t>
            </a:r>
            <a:r>
              <a:rPr lang="en-US" sz="2500" smtClean="0"/>
              <a:t>, </a:t>
            </a:r>
            <a:r>
              <a:rPr lang="en-US" sz="2500" i="1" smtClean="0"/>
              <a:t>MC</a:t>
            </a:r>
            <a:r>
              <a:rPr lang="en-US" sz="2500" smtClean="0"/>
              <a:t> &gt; </a:t>
            </a:r>
            <a:r>
              <a:rPr lang="en-US" sz="2500" i="1" smtClean="0"/>
              <a:t>MR</a:t>
            </a:r>
            <a:r>
              <a:rPr lang="en-US" sz="2500" smtClean="0"/>
              <a:t>.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 smtClean="0"/>
              <a:t>So, reduce </a:t>
            </a:r>
            <a:r>
              <a:rPr lang="en-US" sz="2500" b="1" i="1" smtClean="0"/>
              <a:t>Q</a:t>
            </a:r>
            <a:r>
              <a:rPr lang="en-US" sz="2500" smtClean="0"/>
              <a:t> </a:t>
            </a:r>
            <a:br>
              <a:rPr lang="en-US" sz="2500" smtClean="0"/>
            </a:br>
            <a:r>
              <a:rPr lang="en-US" sz="2500" smtClean="0"/>
              <a:t>to raise profit. </a:t>
            </a:r>
          </a:p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500" smtClean="0"/>
              <a:t>At </a:t>
            </a:r>
            <a:r>
              <a:rPr lang="en-US" sz="2500" b="1" i="1" smtClean="0"/>
              <a:t>Q</a:t>
            </a:r>
            <a:r>
              <a:rPr lang="en-US" sz="2500" b="1" baseline="-25000" smtClean="0"/>
              <a:t>1</a:t>
            </a:r>
            <a:r>
              <a:rPr lang="en-US" sz="2500" smtClean="0"/>
              <a:t>, </a:t>
            </a:r>
            <a:r>
              <a:rPr lang="en-US" sz="2500" i="1" smtClean="0"/>
              <a:t>MC</a:t>
            </a:r>
            <a:r>
              <a:rPr lang="en-US" sz="2500" smtClean="0"/>
              <a:t> = </a:t>
            </a:r>
            <a:r>
              <a:rPr lang="en-US" sz="2500" i="1" smtClean="0"/>
              <a:t>MR</a:t>
            </a:r>
            <a:r>
              <a:rPr lang="en-US" sz="2500" smtClean="0"/>
              <a:t>.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 smtClean="0"/>
              <a:t>Changing </a:t>
            </a:r>
            <a:r>
              <a:rPr lang="en-US" sz="2500" b="1" i="1" smtClean="0"/>
              <a:t>Q</a:t>
            </a:r>
            <a:r>
              <a:rPr lang="en-US" sz="2500" smtClean="0"/>
              <a:t> </a:t>
            </a:r>
            <a:br>
              <a:rPr lang="en-US" sz="2500" smtClean="0"/>
            </a:br>
            <a:r>
              <a:rPr lang="en-US" sz="2500" smtClean="0"/>
              <a:t>would lower profit. </a:t>
            </a:r>
          </a:p>
        </p:txBody>
      </p:sp>
      <p:grpSp>
        <p:nvGrpSpPr>
          <p:cNvPr id="15367" name="Group 61"/>
          <p:cNvGrpSpPr>
            <a:grpSpLocks/>
          </p:cNvGrpSpPr>
          <p:nvPr/>
        </p:nvGrpSpPr>
        <p:grpSpPr bwMode="auto">
          <a:xfrm>
            <a:off x="3706813" y="1698625"/>
            <a:ext cx="4864100" cy="4146550"/>
            <a:chOff x="2335" y="1070"/>
            <a:chExt cx="3064" cy="2612"/>
          </a:xfrm>
        </p:grpSpPr>
        <p:grpSp>
          <p:nvGrpSpPr>
            <p:cNvPr id="15389" name="Group 4"/>
            <p:cNvGrpSpPr>
              <a:grpSpLocks/>
            </p:cNvGrpSpPr>
            <p:nvPr/>
          </p:nvGrpSpPr>
          <p:grpSpPr bwMode="auto">
            <a:xfrm>
              <a:off x="2730" y="1335"/>
              <a:ext cx="2357" cy="2206"/>
              <a:chOff x="1489" y="785"/>
              <a:chExt cx="3650" cy="2492"/>
            </a:xfrm>
          </p:grpSpPr>
          <p:sp>
            <p:nvSpPr>
              <p:cNvPr id="15392" name="Line 5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Line 6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0" name="Text Box 7"/>
            <p:cNvSpPr txBox="1">
              <a:spLocks noChangeArrowheads="1"/>
            </p:cNvSpPr>
            <p:nvPr/>
          </p:nvSpPr>
          <p:spPr bwMode="auto">
            <a:xfrm>
              <a:off x="5061" y="3384"/>
              <a:ext cx="33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500" b="1" i="1">
                  <a:cs typeface="Arial" charset="0"/>
                </a:rPr>
                <a:t>Q</a:t>
              </a:r>
            </a:p>
          </p:txBody>
        </p:sp>
        <p:sp>
          <p:nvSpPr>
            <p:cNvPr id="15391" name="Text Box 8"/>
            <p:cNvSpPr txBox="1">
              <a:spLocks noChangeArrowheads="1"/>
            </p:cNvSpPr>
            <p:nvPr/>
          </p:nvSpPr>
          <p:spPr bwMode="auto">
            <a:xfrm>
              <a:off x="2335" y="1070"/>
              <a:ext cx="69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2500">
                  <a:cs typeface="Arial" charset="0"/>
                </a:rPr>
                <a:t>Costs</a:t>
              </a:r>
            </a:p>
          </p:txBody>
        </p:sp>
      </p:grpSp>
      <p:grpSp>
        <p:nvGrpSpPr>
          <p:cNvPr id="15368" name="Group 54"/>
          <p:cNvGrpSpPr>
            <a:grpSpLocks/>
          </p:cNvGrpSpPr>
          <p:nvPr/>
        </p:nvGrpSpPr>
        <p:grpSpPr bwMode="auto">
          <a:xfrm>
            <a:off x="4592638" y="2287588"/>
            <a:ext cx="3322637" cy="3157537"/>
            <a:chOff x="2893" y="1336"/>
            <a:chExt cx="2093" cy="1989"/>
          </a:xfrm>
        </p:grpSpPr>
        <p:sp>
          <p:nvSpPr>
            <p:cNvPr id="15387" name="Line 9"/>
            <p:cNvSpPr>
              <a:spLocks noChangeShapeType="1"/>
            </p:cNvSpPr>
            <p:nvPr/>
          </p:nvSpPr>
          <p:spPr bwMode="auto">
            <a:xfrm flipV="1">
              <a:off x="2893" y="1568"/>
              <a:ext cx="1690" cy="175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Text Box 15"/>
            <p:cNvSpPr txBox="1">
              <a:spLocks noChangeArrowheads="1"/>
            </p:cNvSpPr>
            <p:nvPr/>
          </p:nvSpPr>
          <p:spPr bwMode="auto">
            <a:xfrm>
              <a:off x="4603" y="1336"/>
              <a:ext cx="38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500" i="1">
                  <a:cs typeface="Arial" charset="0"/>
                </a:rPr>
                <a:t>MC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5640388" y="4102100"/>
            <a:ext cx="422275" cy="1914525"/>
            <a:chOff x="3553" y="2479"/>
            <a:chExt cx="266" cy="1206"/>
          </a:xfrm>
        </p:grpSpPr>
        <p:sp>
          <p:nvSpPr>
            <p:cNvPr id="15384" name="Text Box 26"/>
            <p:cNvSpPr txBox="1">
              <a:spLocks noChangeArrowheads="1"/>
            </p:cNvSpPr>
            <p:nvPr/>
          </p:nvSpPr>
          <p:spPr bwMode="auto">
            <a:xfrm>
              <a:off x="3553" y="3445"/>
              <a:ext cx="26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500" b="1" i="1">
                  <a:cs typeface="Arial" charset="0"/>
                </a:rPr>
                <a:t>Q</a:t>
              </a:r>
              <a:r>
                <a:rPr lang="en-US" sz="2500" b="1" baseline="-25000">
                  <a:cs typeface="Arial" charset="0"/>
                </a:rPr>
                <a:t>1</a:t>
              </a:r>
            </a:p>
          </p:txBody>
        </p:sp>
        <p:sp>
          <p:nvSpPr>
            <p:cNvPr id="15385" name="Line 29"/>
            <p:cNvSpPr>
              <a:spLocks noChangeShapeType="1"/>
            </p:cNvSpPr>
            <p:nvPr/>
          </p:nvSpPr>
          <p:spPr bwMode="auto">
            <a:xfrm>
              <a:off x="3665" y="2528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3620" y="2479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013325" y="4103688"/>
            <a:ext cx="449263" cy="1914525"/>
            <a:chOff x="3158" y="2480"/>
            <a:chExt cx="283" cy="1206"/>
          </a:xfrm>
        </p:grpSpPr>
        <p:sp>
          <p:nvSpPr>
            <p:cNvPr id="15380" name="Text Box 34"/>
            <p:cNvSpPr txBox="1">
              <a:spLocks noChangeArrowheads="1"/>
            </p:cNvSpPr>
            <p:nvPr/>
          </p:nvSpPr>
          <p:spPr bwMode="auto">
            <a:xfrm>
              <a:off x="3158" y="3446"/>
              <a:ext cx="28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500" b="1" i="1">
                  <a:cs typeface="Arial" charset="0"/>
                </a:rPr>
                <a:t>Q</a:t>
              </a:r>
              <a:r>
                <a:rPr lang="en-US" sz="2500" b="1" baseline="-25000">
                  <a:cs typeface="Arial" charset="0"/>
                </a:rPr>
                <a:t>a</a:t>
              </a:r>
            </a:p>
          </p:txBody>
        </p:sp>
        <p:sp>
          <p:nvSpPr>
            <p:cNvPr id="15381" name="Line 42"/>
            <p:cNvSpPr>
              <a:spLocks noChangeShapeType="1"/>
            </p:cNvSpPr>
            <p:nvPr/>
          </p:nvSpPr>
          <p:spPr bwMode="auto">
            <a:xfrm>
              <a:off x="3290" y="2529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Oval 43"/>
            <p:cNvSpPr>
              <a:spLocks noChangeArrowheads="1"/>
            </p:cNvSpPr>
            <p:nvPr/>
          </p:nvSpPr>
          <p:spPr bwMode="auto">
            <a:xfrm>
              <a:off x="3245" y="2480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5383" name="Oval 44"/>
            <p:cNvSpPr>
              <a:spLocks noChangeArrowheads="1"/>
            </p:cNvSpPr>
            <p:nvPr/>
          </p:nvSpPr>
          <p:spPr bwMode="auto">
            <a:xfrm>
              <a:off x="3246" y="2869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6189663" y="3563938"/>
            <a:ext cx="401637" cy="2454275"/>
            <a:chOff x="3899" y="2140"/>
            <a:chExt cx="253" cy="1546"/>
          </a:xfrm>
        </p:grpSpPr>
        <p:sp>
          <p:nvSpPr>
            <p:cNvPr id="15376" name="Text Box 35"/>
            <p:cNvSpPr txBox="1">
              <a:spLocks noChangeArrowheads="1"/>
            </p:cNvSpPr>
            <p:nvPr/>
          </p:nvSpPr>
          <p:spPr bwMode="auto">
            <a:xfrm>
              <a:off x="3899" y="3446"/>
              <a:ext cx="25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500" b="1" i="1">
                  <a:cs typeface="Arial" charset="0"/>
                </a:rPr>
                <a:t>Q</a:t>
              </a:r>
              <a:r>
                <a:rPr lang="en-US" sz="2500" b="1" baseline="-25000">
                  <a:cs typeface="Arial" charset="0"/>
                </a:rPr>
                <a:t>b</a:t>
              </a:r>
            </a:p>
          </p:txBody>
        </p:sp>
        <p:sp>
          <p:nvSpPr>
            <p:cNvPr id="15377" name="Line 45"/>
            <p:cNvSpPr>
              <a:spLocks noChangeShapeType="1"/>
            </p:cNvSpPr>
            <p:nvPr/>
          </p:nvSpPr>
          <p:spPr bwMode="auto">
            <a:xfrm>
              <a:off x="3995" y="2171"/>
              <a:ext cx="0" cy="126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Oval 46"/>
            <p:cNvSpPr>
              <a:spLocks noChangeArrowheads="1"/>
            </p:cNvSpPr>
            <p:nvPr/>
          </p:nvSpPr>
          <p:spPr bwMode="auto">
            <a:xfrm>
              <a:off x="3950" y="2480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5379" name="Oval 47"/>
            <p:cNvSpPr>
              <a:spLocks noChangeArrowheads="1"/>
            </p:cNvSpPr>
            <p:nvPr/>
          </p:nvSpPr>
          <p:spPr bwMode="auto">
            <a:xfrm>
              <a:off x="3948" y="2140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sp>
        <p:nvSpPr>
          <p:cNvPr id="104508" name="Rectangle 60"/>
          <p:cNvSpPr>
            <a:spLocks noChangeArrowheads="1"/>
          </p:cNvSpPr>
          <p:nvPr/>
        </p:nvSpPr>
        <p:spPr bwMode="auto">
          <a:xfrm>
            <a:off x="1346200" y="960438"/>
            <a:ext cx="6467475" cy="4730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500">
                <a:cs typeface="Arial" charset="0"/>
              </a:rPr>
              <a:t>Rule:  </a:t>
            </a:r>
            <a:r>
              <a:rPr lang="en-US" sz="2500" i="1">
                <a:cs typeface="Arial" charset="0"/>
              </a:rPr>
              <a:t>MR</a:t>
            </a:r>
            <a:r>
              <a:rPr lang="en-US" sz="2500">
                <a:cs typeface="Arial" charset="0"/>
              </a:rPr>
              <a:t> = </a:t>
            </a:r>
            <a:r>
              <a:rPr lang="en-US" sz="2500" i="1">
                <a:cs typeface="Arial" charset="0"/>
              </a:rPr>
              <a:t>MC</a:t>
            </a:r>
            <a:r>
              <a:rPr lang="en-US" sz="2500">
                <a:cs typeface="Arial" charset="0"/>
              </a:rPr>
              <a:t> at the profit-maximizing </a:t>
            </a:r>
            <a:r>
              <a:rPr lang="en-US" sz="2500" b="1" i="1">
                <a:cs typeface="Arial" charset="0"/>
              </a:rPr>
              <a:t>Q</a:t>
            </a:r>
            <a:r>
              <a:rPr lang="en-US" sz="2500">
                <a:cs typeface="Arial" charset="0"/>
              </a:rPr>
              <a:t>.</a:t>
            </a:r>
          </a:p>
        </p:txBody>
      </p:sp>
      <p:sp>
        <p:nvSpPr>
          <p:cNvPr id="104510" name="Line 62"/>
          <p:cNvSpPr>
            <a:spLocks noChangeShapeType="1"/>
          </p:cNvSpPr>
          <p:nvPr/>
        </p:nvSpPr>
        <p:spPr bwMode="auto">
          <a:xfrm>
            <a:off x="5216525" y="5613400"/>
            <a:ext cx="349250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11" name="Line 63"/>
          <p:cNvSpPr>
            <a:spLocks noChangeShapeType="1"/>
          </p:cNvSpPr>
          <p:nvPr/>
        </p:nvSpPr>
        <p:spPr bwMode="auto">
          <a:xfrm>
            <a:off x="5994400" y="5614988"/>
            <a:ext cx="344488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453117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04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04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5"/>
      <p:bldP spid="104508" grpId="0" animBg="1"/>
      <p:bldP spid="104510" grpId="0" animBg="1"/>
      <p:bldP spid="104510" grpId="1" animBg="1"/>
      <p:bldP spid="104511" grpId="0" animBg="1"/>
      <p:bldP spid="1045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976252"/>
              </p:ext>
            </p:extLst>
          </p:nvPr>
        </p:nvGraphicFramePr>
        <p:xfrm>
          <a:off x="457200" y="1481138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in more detail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4572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Fortunately these tables aren’t on this quiz!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4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4514" y="2286000"/>
            <a:ext cx="3578225" cy="3591833"/>
          </a:xfrm>
        </p:spPr>
        <p:txBody>
          <a:bodyPr/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Profit-maximizing position is where MC=MR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In this scenario there is positive economic profit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($10 - $6) x 50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short-run picture</a:t>
            </a:r>
            <a:endParaRPr lang="en-US" dirty="0"/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200650" y="2384425"/>
            <a:ext cx="2676525" cy="3181350"/>
            <a:chOff x="3237" y="1266"/>
            <a:chExt cx="1686" cy="2004"/>
          </a:xfrm>
        </p:grpSpPr>
        <p:sp>
          <p:nvSpPr>
            <p:cNvPr id="5" name="Line 15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i="1">
                  <a:cs typeface="Arial" charset="0"/>
                </a:rPr>
                <a:t>MC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6788150" y="3122613"/>
            <a:ext cx="422275" cy="3000375"/>
            <a:chOff x="4237" y="1731"/>
            <a:chExt cx="266" cy="1890"/>
          </a:xfrm>
        </p:grpSpPr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4237" y="3381"/>
              <a:ext cx="26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500">
                  <a:cs typeface="Arial" charset="0"/>
                </a:rPr>
                <a:t>50</a:t>
              </a:r>
              <a:endParaRPr lang="en-US" sz="2500" baseline="-25000">
                <a:cs typeface="Arial" charset="0"/>
              </a:endParaRPr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>
              <a:off x="4371" y="1777"/>
              <a:ext cx="0" cy="159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26"/>
            <p:cNvSpPr>
              <a:spLocks noChangeArrowheads="1"/>
            </p:cNvSpPr>
            <p:nvPr/>
          </p:nvSpPr>
          <p:spPr bwMode="auto">
            <a:xfrm>
              <a:off x="4327" y="1731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3798888" y="3987800"/>
            <a:ext cx="3273425" cy="365125"/>
            <a:chOff x="2354" y="2381"/>
            <a:chExt cx="2062" cy="230"/>
          </a:xfrm>
        </p:grpSpPr>
        <p:sp>
          <p:nvSpPr>
            <p:cNvPr id="12" name="Line 28"/>
            <p:cNvSpPr>
              <a:spLocks noChangeShapeType="1"/>
            </p:cNvSpPr>
            <p:nvPr/>
          </p:nvSpPr>
          <p:spPr bwMode="auto">
            <a:xfrm flipH="1">
              <a:off x="2730" y="2498"/>
              <a:ext cx="1641" cy="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4328" y="2453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2354" y="2381"/>
              <a:ext cx="29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$6</a:t>
              </a:r>
            </a:p>
          </p:txBody>
        </p:sp>
      </p:grpSp>
      <p:sp>
        <p:nvSpPr>
          <p:cNvPr id="15" name="Rectangle 38"/>
          <p:cNvSpPr>
            <a:spLocks noChangeArrowheads="1"/>
          </p:cNvSpPr>
          <p:nvPr/>
        </p:nvSpPr>
        <p:spPr bwMode="auto">
          <a:xfrm>
            <a:off x="4929188" y="1319213"/>
            <a:ext cx="31353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u="sng">
                <a:cs typeface="Arial" charset="0"/>
              </a:rPr>
              <a:t>A competitive firm</a:t>
            </a:r>
          </a:p>
        </p:txBody>
      </p:sp>
      <p:grpSp>
        <p:nvGrpSpPr>
          <p:cNvPr id="16" name="Group 48"/>
          <p:cNvGrpSpPr>
            <a:grpSpLocks/>
          </p:cNvGrpSpPr>
          <p:nvPr/>
        </p:nvGrpSpPr>
        <p:grpSpPr bwMode="auto">
          <a:xfrm>
            <a:off x="3027363" y="2935968"/>
            <a:ext cx="5595937" cy="457200"/>
            <a:chOff x="1868" y="1730"/>
            <a:chExt cx="3525" cy="288"/>
          </a:xfrm>
        </p:grpSpPr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2726" y="1881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868" y="1730"/>
              <a:ext cx="8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cs typeface="Arial" charset="0"/>
                </a:rPr>
                <a:t>P</a:t>
              </a:r>
              <a:r>
                <a:rPr lang="en-US" sz="2400">
                  <a:cs typeface="Arial" charset="0"/>
                </a:rPr>
                <a:t> = $10</a:t>
              </a:r>
              <a:endParaRPr lang="en-US" sz="2400" baseline="-25000">
                <a:cs typeface="Arial" charset="0"/>
              </a:endParaRP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5010" y="1757"/>
              <a:ext cx="38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i="1">
                  <a:cs typeface="Arial" charset="0"/>
                </a:rPr>
                <a:t>MR</a:t>
              </a:r>
            </a:p>
          </p:txBody>
        </p:sp>
      </p:grpSp>
      <p:grpSp>
        <p:nvGrpSpPr>
          <p:cNvPr id="20" name="Group 44"/>
          <p:cNvGrpSpPr>
            <a:grpSpLocks/>
          </p:cNvGrpSpPr>
          <p:nvPr/>
        </p:nvGrpSpPr>
        <p:grpSpPr bwMode="auto">
          <a:xfrm>
            <a:off x="2716213" y="1828800"/>
            <a:ext cx="5916612" cy="4113213"/>
            <a:chOff x="1672" y="916"/>
            <a:chExt cx="3727" cy="2591"/>
          </a:xfrm>
        </p:grpSpPr>
        <p:grpSp>
          <p:nvGrpSpPr>
            <p:cNvPr id="21" name="Group 10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500" b="1" i="1">
                  <a:cs typeface="Arial" charset="0"/>
                </a:rPr>
                <a:t>Q</a:t>
              </a: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Costs, </a:t>
              </a:r>
              <a:r>
                <a:rPr lang="en-US" sz="2400" b="1" i="1">
                  <a:cs typeface="Arial" charset="0"/>
                </a:rPr>
                <a:t>P</a:t>
              </a:r>
            </a:p>
          </p:txBody>
        </p:sp>
      </p:grpSp>
      <p:grpSp>
        <p:nvGrpSpPr>
          <p:cNvPr id="26" name="Group 43"/>
          <p:cNvGrpSpPr>
            <a:grpSpLocks/>
          </p:cNvGrpSpPr>
          <p:nvPr/>
        </p:nvGrpSpPr>
        <p:grpSpPr bwMode="auto">
          <a:xfrm>
            <a:off x="4705350" y="2797175"/>
            <a:ext cx="3851275" cy="1516063"/>
            <a:chOff x="2925" y="1526"/>
            <a:chExt cx="2426" cy="955"/>
          </a:xfrm>
        </p:grpSpPr>
        <p:sp>
          <p:nvSpPr>
            <p:cNvPr id="27" name="Arc 16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lnTo>
                    <a:pt x="0" y="853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i="1">
                  <a:cs typeface="Arial" charset="0"/>
                </a:rPr>
                <a:t>ATC</a:t>
              </a:r>
            </a:p>
          </p:txBody>
        </p:sp>
      </p:grp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4834052" y="3198133"/>
            <a:ext cx="3851275" cy="1516063"/>
            <a:chOff x="2925" y="1526"/>
            <a:chExt cx="2426" cy="955"/>
          </a:xfrm>
        </p:grpSpPr>
        <p:sp>
          <p:nvSpPr>
            <p:cNvPr id="30" name="Arc 16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lnTo>
                    <a:pt x="0" y="853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i="1" dirty="0" smtClean="0">
                  <a:cs typeface="Arial" charset="0"/>
                </a:rPr>
                <a:t>AVC</a:t>
              </a:r>
              <a:endParaRPr lang="en-US" sz="2400" i="1" dirty="0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647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</a:t>
            </a:r>
            <a:r>
              <a:rPr lang="en-US" dirty="0" smtClean="0"/>
              <a:t>ong-run picture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08678"/>
            <a:ext cx="3681413" cy="371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884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917</TotalTime>
  <Words>241</Words>
  <Application>Microsoft Office PowerPoint</Application>
  <PresentationFormat>On-screen Show (4:3)</PresentationFormat>
  <Paragraphs>122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Perfectly Competitive Firm</vt:lpstr>
      <vt:lpstr>Characteristics</vt:lpstr>
      <vt:lpstr>Table of Revenues &amp; Costs</vt:lpstr>
      <vt:lpstr>MC and the Firm’s Supply Decision</vt:lpstr>
      <vt:lpstr>Costs in more detail</vt:lpstr>
      <vt:lpstr>The short-run picture</vt:lpstr>
      <vt:lpstr>The long-run picture</vt:lpstr>
    </vt:vector>
  </TitlesOfParts>
  <Company>OTBOE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Perfectly Competitive Firm</dc:title>
  <dc:creator>SRusso</dc:creator>
  <cp:lastModifiedBy>SRusso</cp:lastModifiedBy>
  <cp:revision>10</cp:revision>
  <dcterms:created xsi:type="dcterms:W3CDTF">2012-11-20T01:05:35Z</dcterms:created>
  <dcterms:modified xsi:type="dcterms:W3CDTF">2012-11-20T16:23:13Z</dcterms:modified>
</cp:coreProperties>
</file>